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bookmarkIdSeed="7">
  <p:sldMasterIdLst>
    <p:sldMasterId id="2147483684" r:id="rId32"/>
  </p:sldMasterIdLst>
  <p:notesMasterIdLst>
    <p:notesMasterId r:id="rId144"/>
  </p:notesMasterIdLst>
  <p:sldIdLst>
    <p:sldId id="263" r:id="rId33"/>
    <p:sldId id="259" r:id="rId34"/>
    <p:sldId id="264" r:id="rId35"/>
    <p:sldId id="265" r:id="rId36"/>
    <p:sldId id="266" r:id="rId37"/>
    <p:sldId id="267" r:id="rId38"/>
    <p:sldId id="270" r:id="rId39"/>
    <p:sldId id="271" r:id="rId40"/>
    <p:sldId id="272" r:id="rId41"/>
    <p:sldId id="273" r:id="rId42"/>
    <p:sldId id="276" r:id="rId43"/>
    <p:sldId id="277" r:id="rId44"/>
    <p:sldId id="278" r:id="rId45"/>
    <p:sldId id="279" r:id="rId46"/>
    <p:sldId id="274" r:id="rId47"/>
    <p:sldId id="275" r:id="rId48"/>
    <p:sldId id="280" r:id="rId49"/>
    <p:sldId id="281" r:id="rId50"/>
    <p:sldId id="282" r:id="rId51"/>
    <p:sldId id="283" r:id="rId52"/>
    <p:sldId id="284" r:id="rId53"/>
    <p:sldId id="285" r:id="rId54"/>
    <p:sldId id="286" r:id="rId55"/>
    <p:sldId id="287" r:id="rId56"/>
    <p:sldId id="288" r:id="rId57"/>
    <p:sldId id="289"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290" r:id="rId72"/>
    <p:sldId id="30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81" r:id="rId90"/>
    <p:sldId id="321" r:id="rId91"/>
    <p:sldId id="322" r:id="rId92"/>
    <p:sldId id="323" r:id="rId93"/>
    <p:sldId id="324" r:id="rId94"/>
    <p:sldId id="332" r:id="rId95"/>
    <p:sldId id="333" r:id="rId96"/>
    <p:sldId id="334" r:id="rId97"/>
    <p:sldId id="335" r:id="rId98"/>
    <p:sldId id="336" r:id="rId99"/>
    <p:sldId id="337" r:id="rId100"/>
    <p:sldId id="338" r:id="rId101"/>
    <p:sldId id="339" r:id="rId102"/>
    <p:sldId id="340" r:id="rId103"/>
    <p:sldId id="341" r:id="rId104"/>
    <p:sldId id="342" r:id="rId105"/>
    <p:sldId id="343" r:id="rId106"/>
    <p:sldId id="344" r:id="rId107"/>
    <p:sldId id="345" r:id="rId108"/>
    <p:sldId id="346" r:id="rId109"/>
    <p:sldId id="348" r:id="rId110"/>
    <p:sldId id="349" r:id="rId111"/>
    <p:sldId id="350" r:id="rId112"/>
    <p:sldId id="351" r:id="rId113"/>
    <p:sldId id="353" r:id="rId114"/>
    <p:sldId id="352" r:id="rId115"/>
    <p:sldId id="356" r:id="rId116"/>
    <p:sldId id="358" r:id="rId117"/>
    <p:sldId id="359" r:id="rId118"/>
    <p:sldId id="360" r:id="rId119"/>
    <p:sldId id="361" r:id="rId120"/>
    <p:sldId id="364" r:id="rId121"/>
    <p:sldId id="357" r:id="rId122"/>
    <p:sldId id="365" r:id="rId123"/>
    <p:sldId id="363" r:id="rId124"/>
    <p:sldId id="362" r:id="rId125"/>
    <p:sldId id="326" r:id="rId126"/>
    <p:sldId id="366" r:id="rId127"/>
    <p:sldId id="327" r:id="rId128"/>
    <p:sldId id="328" r:id="rId129"/>
    <p:sldId id="330" r:id="rId130"/>
    <p:sldId id="331" r:id="rId131"/>
    <p:sldId id="367" r:id="rId132"/>
    <p:sldId id="369" r:id="rId133"/>
    <p:sldId id="368" r:id="rId134"/>
    <p:sldId id="370" r:id="rId135"/>
    <p:sldId id="371" r:id="rId136"/>
    <p:sldId id="372" r:id="rId137"/>
    <p:sldId id="373" r:id="rId138"/>
    <p:sldId id="375" r:id="rId139"/>
    <p:sldId id="374" r:id="rId140"/>
    <p:sldId id="376" r:id="rId141"/>
    <p:sldId id="377" r:id="rId142"/>
    <p:sldId id="378" r:id="rId143"/>
  </p:sldIdLst>
  <p:sldSz cx="9144000" cy="6858000" type="screen4x3"/>
  <p:notesSz cx="7099300" cy="10234613"/>
  <p:embeddedFontLst>
    <p:embeddedFont>
      <p:font typeface="Calibri" panose="020F0502020204030204" pitchFamily="34" charset="0"/>
      <p:regular r:id="rId145"/>
      <p:bold r:id="rId146"/>
      <p:italic r:id="rId147"/>
      <p:boldItalic r:id="rId148"/>
    </p:embeddedFont>
    <p:embeddedFont>
      <p:font typeface="Tw Cen MT" panose="020B0602020104020603" pitchFamily="34" charset="0"/>
      <p:regular r:id="rId149"/>
      <p:bold r:id="rId150"/>
      <p:italic r:id="rId151"/>
      <p:boldItalic r:id="rId152"/>
    </p:embeddedFont>
    <p:embeddedFont>
      <p:font typeface="Wingdings 2" panose="05020102010507070707" pitchFamily="18" charset="2"/>
      <p:regular r:id="rId1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DCB9B5-7223-417E-ABC6-B15BD7F6784E}">
          <p14:sldIdLst>
            <p14:sldId id="263"/>
            <p14:sldId id="259"/>
          </p14:sldIdLst>
        </p14:section>
        <p14:section name="Angles Presentation" id="{168652FB-40C0-4706-B46D-AD71129588E5}">
          <p14:sldIdLst>
            <p14:sldId id="264"/>
            <p14:sldId id="265"/>
            <p14:sldId id="266"/>
            <p14:sldId id="267"/>
            <p14:sldId id="270"/>
            <p14:sldId id="271"/>
            <p14:sldId id="272"/>
            <p14:sldId id="273"/>
            <p14:sldId id="276"/>
            <p14:sldId id="277"/>
            <p14:sldId id="278"/>
            <p14:sldId id="279"/>
            <p14:sldId id="274"/>
            <p14:sldId id="275"/>
            <p14:sldId id="280"/>
            <p14:sldId id="281"/>
            <p14:sldId id="282"/>
            <p14:sldId id="283"/>
            <p14:sldId id="284"/>
            <p14:sldId id="285"/>
            <p14:sldId id="286"/>
            <p14:sldId id="287"/>
            <p14:sldId id="288"/>
            <p14:sldId id="289"/>
            <p14:sldId id="291"/>
            <p14:sldId id="292"/>
            <p14:sldId id="293"/>
            <p14:sldId id="294"/>
            <p14:sldId id="295"/>
            <p14:sldId id="296"/>
            <p14:sldId id="297"/>
            <p14:sldId id="298"/>
            <p14:sldId id="299"/>
            <p14:sldId id="300"/>
            <p14:sldId id="301"/>
            <p14:sldId id="302"/>
            <p14:sldId id="303"/>
            <p14:sldId id="290"/>
            <p14:sldId id="304"/>
            <p14:sldId id="305"/>
            <p14:sldId id="306"/>
            <p14:sldId id="307"/>
            <p14:sldId id="308"/>
            <p14:sldId id="309"/>
            <p14:sldId id="310"/>
            <p14:sldId id="311"/>
            <p14:sldId id="312"/>
            <p14:sldId id="313"/>
            <p14:sldId id="314"/>
            <p14:sldId id="315"/>
            <p14:sldId id="316"/>
            <p14:sldId id="317"/>
            <p14:sldId id="318"/>
            <p14:sldId id="319"/>
            <p14:sldId id="320"/>
            <p14:sldId id="381"/>
            <p14:sldId id="321"/>
            <p14:sldId id="322"/>
            <p14:sldId id="323"/>
            <p14:sldId id="324"/>
            <p14:sldId id="332"/>
            <p14:sldId id="333"/>
            <p14:sldId id="334"/>
            <p14:sldId id="335"/>
            <p14:sldId id="336"/>
            <p14:sldId id="337"/>
            <p14:sldId id="338"/>
            <p14:sldId id="339"/>
            <p14:sldId id="340"/>
            <p14:sldId id="341"/>
            <p14:sldId id="342"/>
            <p14:sldId id="343"/>
            <p14:sldId id="344"/>
            <p14:sldId id="345"/>
            <p14:sldId id="346"/>
            <p14:sldId id="348"/>
            <p14:sldId id="349"/>
            <p14:sldId id="350"/>
            <p14:sldId id="351"/>
            <p14:sldId id="353"/>
            <p14:sldId id="352"/>
            <p14:sldId id="356"/>
            <p14:sldId id="358"/>
            <p14:sldId id="359"/>
            <p14:sldId id="360"/>
            <p14:sldId id="361"/>
            <p14:sldId id="364"/>
            <p14:sldId id="357"/>
            <p14:sldId id="365"/>
            <p14:sldId id="363"/>
            <p14:sldId id="362"/>
            <p14:sldId id="326"/>
            <p14:sldId id="366"/>
            <p14:sldId id="327"/>
            <p14:sldId id="328"/>
            <p14:sldId id="330"/>
            <p14:sldId id="331"/>
            <p14:sldId id="367"/>
            <p14:sldId id="369"/>
            <p14:sldId id="368"/>
            <p14:sldId id="370"/>
            <p14:sldId id="371"/>
            <p14:sldId id="372"/>
            <p14:sldId id="373"/>
            <p14:sldId id="375"/>
            <p14:sldId id="374"/>
            <p14:sldId id="376"/>
            <p14:sldId id="377"/>
            <p14:sldId id="378"/>
          </p14:sldIdLst>
        </p14:section>
      </p14:sectionLst>
    </p:ext>
    <p:ext uri="{EFAFB233-063F-42B5-8137-9DF3F51BA10A}">
      <p15:sldGuideLst xmlns:p15="http://schemas.microsoft.com/office/powerpoint/2012/main">
        <p15:guide id="1" orient="horz" pos="19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87783" autoAdjust="0"/>
  </p:normalViewPr>
  <p:slideViewPr>
    <p:cSldViewPr>
      <p:cViewPr varScale="1">
        <p:scale>
          <a:sx n="86" d="100"/>
          <a:sy n="86" d="100"/>
        </p:scale>
        <p:origin x="1402" y="58"/>
      </p:cViewPr>
      <p:guideLst>
        <p:guide orient="horz" pos="19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85.xml"/><Relationship Id="rId21" Type="http://schemas.openxmlformats.org/officeDocument/2006/relationships/customXml" Target="../customXml/item21.xml"/><Relationship Id="rId42" Type="http://schemas.openxmlformats.org/officeDocument/2006/relationships/slide" Target="slides/slide10.xml"/><Relationship Id="rId63" Type="http://schemas.openxmlformats.org/officeDocument/2006/relationships/slide" Target="slides/slide31.xml"/><Relationship Id="rId84" Type="http://schemas.openxmlformats.org/officeDocument/2006/relationships/slide" Target="slides/slide52.xml"/><Relationship Id="rId138" Type="http://schemas.openxmlformats.org/officeDocument/2006/relationships/slide" Target="slides/slide106.xml"/><Relationship Id="rId107" Type="http://schemas.openxmlformats.org/officeDocument/2006/relationships/slide" Target="slides/slide75.xml"/><Relationship Id="rId11" Type="http://schemas.openxmlformats.org/officeDocument/2006/relationships/customXml" Target="../customXml/item11.xml"/><Relationship Id="rId32" Type="http://schemas.openxmlformats.org/officeDocument/2006/relationships/slideMaster" Target="slideMasters/slideMaster1.xml"/><Relationship Id="rId53" Type="http://schemas.openxmlformats.org/officeDocument/2006/relationships/slide" Target="slides/slide21.xml"/><Relationship Id="rId74" Type="http://schemas.openxmlformats.org/officeDocument/2006/relationships/slide" Target="slides/slide42.xml"/><Relationship Id="rId128" Type="http://schemas.openxmlformats.org/officeDocument/2006/relationships/slide" Target="slides/slide96.xml"/><Relationship Id="rId149" Type="http://schemas.openxmlformats.org/officeDocument/2006/relationships/font" Target="fonts/font5.fntdata"/><Relationship Id="rId5" Type="http://schemas.openxmlformats.org/officeDocument/2006/relationships/customXml" Target="../customXml/item5.xml"/><Relationship Id="rId95" Type="http://schemas.openxmlformats.org/officeDocument/2006/relationships/slide" Target="slides/slide63.xml"/><Relationship Id="rId22" Type="http://schemas.openxmlformats.org/officeDocument/2006/relationships/customXml" Target="../customXml/item22.xml"/><Relationship Id="rId43" Type="http://schemas.openxmlformats.org/officeDocument/2006/relationships/slide" Target="slides/slide11.xml"/><Relationship Id="rId64" Type="http://schemas.openxmlformats.org/officeDocument/2006/relationships/slide" Target="slides/slide32.xml"/><Relationship Id="rId118" Type="http://schemas.openxmlformats.org/officeDocument/2006/relationships/slide" Target="slides/slide86.xml"/><Relationship Id="rId139" Type="http://schemas.openxmlformats.org/officeDocument/2006/relationships/slide" Target="slides/slide107.xml"/><Relationship Id="rId80" Type="http://schemas.openxmlformats.org/officeDocument/2006/relationships/slide" Target="slides/slide48.xml"/><Relationship Id="rId85" Type="http://schemas.openxmlformats.org/officeDocument/2006/relationships/slide" Target="slides/slide53.xml"/><Relationship Id="rId150" Type="http://schemas.openxmlformats.org/officeDocument/2006/relationships/font" Target="fonts/font6.fntdata"/><Relationship Id="rId155" Type="http://schemas.openxmlformats.org/officeDocument/2006/relationships/viewProps" Target="viewProps.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slide" Target="slides/slide1.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08" Type="http://schemas.openxmlformats.org/officeDocument/2006/relationships/slide" Target="slides/slide76.xml"/><Relationship Id="rId124" Type="http://schemas.openxmlformats.org/officeDocument/2006/relationships/slide" Target="slides/slide92.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40" Type="http://schemas.openxmlformats.org/officeDocument/2006/relationships/slide" Target="slides/slide108.xml"/><Relationship Id="rId145"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customXml" Target="../customXml/item6.xml"/><Relationship Id="rId23" Type="http://schemas.openxmlformats.org/officeDocument/2006/relationships/customXml" Target="../customXml/item23.xml"/><Relationship Id="rId28" Type="http://schemas.openxmlformats.org/officeDocument/2006/relationships/customXml" Target="../customXml/item28.xml"/><Relationship Id="rId49" Type="http://schemas.openxmlformats.org/officeDocument/2006/relationships/slide" Target="slides/slide17.xml"/><Relationship Id="rId114" Type="http://schemas.openxmlformats.org/officeDocument/2006/relationships/slide" Target="slides/slide82.xml"/><Relationship Id="rId119" Type="http://schemas.openxmlformats.org/officeDocument/2006/relationships/slide" Target="slides/slide87.xml"/><Relationship Id="rId44" Type="http://schemas.openxmlformats.org/officeDocument/2006/relationships/slide" Target="slides/slide12.xml"/><Relationship Id="rId60" Type="http://schemas.openxmlformats.org/officeDocument/2006/relationships/slide" Target="slides/slide28.xml"/><Relationship Id="rId65" Type="http://schemas.openxmlformats.org/officeDocument/2006/relationships/slide" Target="slides/slide33.xml"/><Relationship Id="rId81" Type="http://schemas.openxmlformats.org/officeDocument/2006/relationships/slide" Target="slides/slide49.xml"/><Relationship Id="rId86" Type="http://schemas.openxmlformats.org/officeDocument/2006/relationships/slide" Target="slides/slide54.xml"/><Relationship Id="rId130" Type="http://schemas.openxmlformats.org/officeDocument/2006/relationships/slide" Target="slides/slide98.xml"/><Relationship Id="rId135" Type="http://schemas.openxmlformats.org/officeDocument/2006/relationships/slide" Target="slides/slide103.xml"/><Relationship Id="rId151" Type="http://schemas.openxmlformats.org/officeDocument/2006/relationships/font" Target="fonts/font7.fntdata"/><Relationship Id="rId156" Type="http://schemas.openxmlformats.org/officeDocument/2006/relationships/theme" Target="theme/theme1.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font" Target="fonts/font2.fntdata"/><Relationship Id="rId7" Type="http://schemas.openxmlformats.org/officeDocument/2006/relationships/customXml" Target="../customXml/item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tableStyles" Target="tableStyles.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font" Target="fonts/font8.fntdata"/><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font" Target="fonts/font3.fntdata"/><Relationship Id="rId8" Type="http://schemas.openxmlformats.org/officeDocument/2006/relationships/customXml" Target="../customXml/item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20" Type="http://schemas.openxmlformats.org/officeDocument/2006/relationships/customXml" Target="../customXml/item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slide" Target="slides/slide100.xml"/><Relationship Id="rId153" Type="http://schemas.openxmlformats.org/officeDocument/2006/relationships/font" Target="fonts/font9.fntdata"/><Relationship Id="rId15" Type="http://schemas.openxmlformats.org/officeDocument/2006/relationships/customXml" Target="../customXml/item15.xml"/><Relationship Id="rId36" Type="http://schemas.openxmlformats.org/officeDocument/2006/relationships/slide" Target="slides/slide4.xml"/><Relationship Id="rId57" Type="http://schemas.openxmlformats.org/officeDocument/2006/relationships/slide" Target="slides/slide25.xml"/><Relationship Id="rId106" Type="http://schemas.openxmlformats.org/officeDocument/2006/relationships/slide" Target="slides/slide74.xml"/><Relationship Id="rId127" Type="http://schemas.openxmlformats.org/officeDocument/2006/relationships/slide" Target="slides/slide95.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slide" Target="slides/slide20.xml"/><Relationship Id="rId73" Type="http://schemas.openxmlformats.org/officeDocument/2006/relationships/slide" Target="slides/slide41.xml"/><Relationship Id="rId78" Type="http://schemas.openxmlformats.org/officeDocument/2006/relationships/slide" Target="slides/slide46.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43" Type="http://schemas.openxmlformats.org/officeDocument/2006/relationships/slide" Target="slides/slide111.xml"/><Relationship Id="rId148" Type="http://schemas.openxmlformats.org/officeDocument/2006/relationships/font" Target="fonts/font4.fntdata"/><Relationship Id="rId4" Type="http://schemas.openxmlformats.org/officeDocument/2006/relationships/customXml" Target="../customXml/item4.xml"/><Relationship Id="rId9" Type="http://schemas.openxmlformats.org/officeDocument/2006/relationships/customXml" Target="../customXml/item9.xml"/><Relationship Id="rId26" Type="http://schemas.openxmlformats.org/officeDocument/2006/relationships/customXml" Target="../customXml/item26.xml"/><Relationship Id="rId47" Type="http://schemas.openxmlformats.org/officeDocument/2006/relationships/slide" Target="slides/slide15.xml"/><Relationship Id="rId68" Type="http://schemas.openxmlformats.org/officeDocument/2006/relationships/slide" Target="slides/slide36.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54" Type="http://schemas.openxmlformats.org/officeDocument/2006/relationships/presProps" Target="presProps.xml"/><Relationship Id="rId16" Type="http://schemas.openxmlformats.org/officeDocument/2006/relationships/customXml" Target="../customXml/item16.xml"/><Relationship Id="rId37" Type="http://schemas.openxmlformats.org/officeDocument/2006/relationships/slide" Target="slides/slide5.xml"/><Relationship Id="rId58" Type="http://schemas.openxmlformats.org/officeDocument/2006/relationships/slide" Target="slides/slide26.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44" Type="http://schemas.openxmlformats.org/officeDocument/2006/relationships/notesMaster" Target="notesMasters/notesMaster1.xml"/><Relationship Id="rId90" Type="http://schemas.openxmlformats.org/officeDocument/2006/relationships/slide" Target="slides/slide58.xml"/><Relationship Id="rId27" Type="http://schemas.openxmlformats.org/officeDocument/2006/relationships/customXml" Target="../customXml/item27.xml"/><Relationship Id="rId48" Type="http://schemas.openxmlformats.org/officeDocument/2006/relationships/slide" Target="slides/slide16.xml"/><Relationship Id="rId69" Type="http://schemas.openxmlformats.org/officeDocument/2006/relationships/slide" Target="slides/slide37.xml"/><Relationship Id="rId113" Type="http://schemas.openxmlformats.org/officeDocument/2006/relationships/slide" Target="slides/slide81.xml"/><Relationship Id="rId134" Type="http://schemas.openxmlformats.org/officeDocument/2006/relationships/slide" Target="slides/slide10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12E0DA0-D133-4047-AD63-34F73649E5EB}" type="datetimeFigureOut">
              <a:rPr lang="en-US" smtClean="0"/>
              <a:pPr/>
              <a:t>9/15/2023</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A397FD7-6EF2-4507-8C46-4C1519648EB5}" type="slidenum">
              <a:rPr lang="en-US" smtClean="0"/>
              <a:pPr/>
              <a:t>‹N°›</a:t>
            </a:fld>
            <a:endParaRPr lang="en-US"/>
          </a:p>
        </p:txBody>
      </p:sp>
    </p:spTree>
    <p:extLst>
      <p:ext uri="{BB962C8B-B14F-4D97-AF65-F5344CB8AC3E}">
        <p14:creationId xmlns:p14="http://schemas.microsoft.com/office/powerpoint/2010/main" val="1649241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A397FD7-6EF2-4507-8C46-4C1519648EB5}" type="slidenum">
              <a:rPr lang="en-US" smtClean="0"/>
              <a:pPr/>
              <a:t>2</a:t>
            </a:fld>
            <a:endParaRPr lang="en-US" dirty="0"/>
          </a:p>
        </p:txBody>
      </p:sp>
    </p:spTree>
    <p:extLst>
      <p:ext uri="{BB962C8B-B14F-4D97-AF65-F5344CB8AC3E}">
        <p14:creationId xmlns:p14="http://schemas.microsoft.com/office/powerpoint/2010/main" val="3735743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A397FD7-6EF2-4507-8C46-4C1519648EB5}" type="slidenum">
              <a:rPr lang="en-US" smtClean="0"/>
              <a:pPr/>
              <a:t>3</a:t>
            </a:fld>
            <a:endParaRPr lang="en-US" dirty="0"/>
          </a:p>
        </p:txBody>
      </p:sp>
    </p:spTree>
    <p:extLst>
      <p:ext uri="{BB962C8B-B14F-4D97-AF65-F5344CB8AC3E}">
        <p14:creationId xmlns:p14="http://schemas.microsoft.com/office/powerpoint/2010/main" val="391577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A397FD7-6EF2-4507-8C46-4C1519648EB5}" type="slidenum">
              <a:rPr lang="en-US" smtClean="0"/>
              <a:pPr/>
              <a:t>4</a:t>
            </a:fld>
            <a:endParaRPr lang="en-US" dirty="0"/>
          </a:p>
        </p:txBody>
      </p:sp>
    </p:spTree>
    <p:extLst>
      <p:ext uri="{BB962C8B-B14F-4D97-AF65-F5344CB8AC3E}">
        <p14:creationId xmlns:p14="http://schemas.microsoft.com/office/powerpoint/2010/main" val="89829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A397FD7-6EF2-4507-8C46-4C1519648EB5}" type="slidenum">
              <a:rPr lang="en-US" smtClean="0"/>
              <a:pPr/>
              <a:t>5</a:t>
            </a:fld>
            <a:endParaRPr lang="en-US" dirty="0"/>
          </a:p>
        </p:txBody>
      </p:sp>
    </p:spTree>
    <p:extLst>
      <p:ext uri="{BB962C8B-B14F-4D97-AF65-F5344CB8AC3E}">
        <p14:creationId xmlns:p14="http://schemas.microsoft.com/office/powerpoint/2010/main" val="153721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A397FD7-6EF2-4507-8C46-4C1519648EB5}" type="slidenum">
              <a:rPr lang="en-US" smtClean="0"/>
              <a:pPr/>
              <a:t>6</a:t>
            </a:fld>
            <a:endParaRPr lang="en-US" dirty="0"/>
          </a:p>
        </p:txBody>
      </p:sp>
    </p:spTree>
    <p:extLst>
      <p:ext uri="{BB962C8B-B14F-4D97-AF65-F5344CB8AC3E}">
        <p14:creationId xmlns:p14="http://schemas.microsoft.com/office/powerpoint/2010/main" val="1018682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A397FD7-6EF2-4507-8C46-4C1519648EB5}" type="slidenum">
              <a:rPr lang="en-US" smtClean="0"/>
              <a:pPr/>
              <a:t>7</a:t>
            </a:fld>
            <a:endParaRPr lang="en-US" dirty="0"/>
          </a:p>
        </p:txBody>
      </p:sp>
    </p:spTree>
    <p:extLst>
      <p:ext uri="{BB962C8B-B14F-4D97-AF65-F5344CB8AC3E}">
        <p14:creationId xmlns:p14="http://schemas.microsoft.com/office/powerpoint/2010/main" val="526235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customXml" Target="../../customXml/item17.xml"/><Relationship Id="rId6" Type="http://schemas.openxmlformats.org/officeDocument/2006/relationships/tags" Target="../tags/tag5.xml"/><Relationship Id="rId11" Type="http://schemas.openxmlformats.org/officeDocument/2006/relationships/image" Target="../media/image5.png"/><Relationship Id="rId5" Type="http://schemas.openxmlformats.org/officeDocument/2006/relationships/tags" Target="../tags/tag4.xml"/><Relationship Id="rId10" Type="http://schemas.openxmlformats.org/officeDocument/2006/relationships/image" Target="../media/image4.png"/><Relationship Id="rId4" Type="http://schemas.openxmlformats.org/officeDocument/2006/relationships/tags" Target="../tags/tag3.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customXml" Target="../../customXml/item18.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customXml" Target="../../customXml/item19.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customXml" Target="../../customXml/item20.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customXml" Target="../../customXml/item2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3.xml"/><Relationship Id="rId7" Type="http://schemas.openxmlformats.org/officeDocument/2006/relationships/image" Target="../media/image8.png"/><Relationship Id="rId2" Type="http://schemas.openxmlformats.org/officeDocument/2006/relationships/tags" Target="../tags/tag12.xml"/><Relationship Id="rId1" Type="http://schemas.openxmlformats.org/officeDocument/2006/relationships/customXml" Target="../../customXml/item22.xml"/><Relationship Id="rId6" Type="http://schemas.openxmlformats.org/officeDocument/2006/relationships/image" Target="../media/image7.pn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6.xml"/><Relationship Id="rId7" Type="http://schemas.openxmlformats.org/officeDocument/2006/relationships/image" Target="../media/image8.png"/><Relationship Id="rId2" Type="http://schemas.openxmlformats.org/officeDocument/2006/relationships/tags" Target="../tags/tag15.xml"/><Relationship Id="rId1" Type="http://schemas.openxmlformats.org/officeDocument/2006/relationships/customXml" Target="../../customXml/item23.xml"/><Relationship Id="rId6" Type="http://schemas.openxmlformats.org/officeDocument/2006/relationships/image" Target="../media/image7.png"/><Relationship Id="rId5" Type="http://schemas.openxmlformats.org/officeDocument/2006/relationships/slideMaster" Target="../slideMasters/slideMaster1.xml"/><Relationship Id="rId4" Type="http://schemas.openxmlformats.org/officeDocument/2006/relationships/tags" Target="../tags/tag17.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customXml" Target="../../customXml/item24.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customXml" Target="../../customXml/item25.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image" Target="../media/image13.png"/><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image" Target="../media/image12.png"/><Relationship Id="rId2" Type="http://schemas.openxmlformats.org/officeDocument/2006/relationships/tags" Target="../tags/tag20.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customXml" Target="../../customXml/item26.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10.png"/><Relationship Id="rId10" Type="http://schemas.openxmlformats.org/officeDocument/2006/relationships/tags" Target="../tags/tag28.xml"/><Relationship Id="rId19" Type="http://schemas.openxmlformats.org/officeDocument/2006/relationships/image" Target="../media/image14.png"/><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customXml" Target="../../customXml/item27.xml"/><Relationship Id="rId6" Type="http://schemas.openxmlformats.org/officeDocument/2006/relationships/tags" Target="../tags/tag36.xml"/><Relationship Id="rId11" Type="http://schemas.openxmlformats.org/officeDocument/2006/relationships/image" Target="../media/image5.png"/><Relationship Id="rId5" Type="http://schemas.openxmlformats.org/officeDocument/2006/relationships/tags" Target="../tags/tag35.xml"/><Relationship Id="rId10" Type="http://schemas.openxmlformats.org/officeDocument/2006/relationships/image" Target="../media/image4.png"/><Relationship Id="rId4" Type="http://schemas.openxmlformats.org/officeDocument/2006/relationships/tags" Target="../tags/tag34.xml"/><Relationship Id="rId9"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39.xml"/><Relationship Id="rId7" Type="http://schemas.openxmlformats.org/officeDocument/2006/relationships/image" Target="../media/image3.png"/><Relationship Id="rId2" Type="http://schemas.openxmlformats.org/officeDocument/2006/relationships/tags" Target="../tags/tag38.xml"/><Relationship Id="rId1" Type="http://schemas.openxmlformats.org/officeDocument/2006/relationships/customXml" Target="../../customXml/item28.xml"/><Relationship Id="rId6" Type="http://schemas.openxmlformats.org/officeDocument/2006/relationships/slideMaster" Target="../slideMasters/slideMaster1.xml"/><Relationship Id="rId5" Type="http://schemas.openxmlformats.org/officeDocument/2006/relationships/tags" Target="../tags/tag41.xml"/><Relationship Id="rId4" Type="http://schemas.openxmlformats.org/officeDocument/2006/relationships/tags" Target="../tags/tag40.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3.xml"/><Relationship Id="rId7" Type="http://schemas.openxmlformats.org/officeDocument/2006/relationships/image" Target="../media/image3.png"/><Relationship Id="rId2" Type="http://schemas.openxmlformats.org/officeDocument/2006/relationships/tags" Target="../tags/tag42.xml"/><Relationship Id="rId1" Type="http://schemas.openxmlformats.org/officeDocument/2006/relationships/customXml" Target="../../customXml/item29.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customXml" Target="../../customXml/item30.xml"/><Relationship Id="rId6" Type="http://schemas.openxmlformats.org/officeDocument/2006/relationships/tags" Target="../tags/tag50.xml"/><Relationship Id="rId11" Type="http://schemas.openxmlformats.org/officeDocument/2006/relationships/image" Target="../media/image5.png"/><Relationship Id="rId5" Type="http://schemas.openxmlformats.org/officeDocument/2006/relationships/tags" Target="../tags/tag49.xml"/><Relationship Id="rId10" Type="http://schemas.openxmlformats.org/officeDocument/2006/relationships/image" Target="../media/image4.png"/><Relationship Id="rId4" Type="http://schemas.openxmlformats.org/officeDocument/2006/relationships/tags" Target="../tags/tag48.xml"/><Relationship Id="rId9"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customXml" Target="../../customXml/item3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fr-FR"/>
              <a:t>Cliquez pour modifier le style du titre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9/15/2023</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Cliquez pour modifier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fr-FR"/>
              <a:t>Cliquez pour modifier le style du titre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9/15/2023</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ouse Mischief 2 - 3 Choices Left">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sp>
        <p:nvSpPr>
          <p:cNvPr id="7" name="Content Placeholder 6"/>
          <p:cNvSpPr>
            <a:spLocks noGrp="1"/>
          </p:cNvSpPr>
          <p:nvPr>
            <p:ph idx="11"/>
            <p:custDataLst>
              <p:tags r:id="rId2"/>
            </p:custDataLst>
          </p:nvPr>
        </p:nvSpPr>
        <p:spPr>
          <a:xfrm>
            <a:off x="1371600" y="1673351"/>
            <a:ext cx="7388352" cy="1215923"/>
          </a:xfrm>
        </p:spPr>
        <p:txBody>
          <a:bodyPr vert="horz" lIns="90876" tIns="34653" rIns="90876" bIns="34653" anchor="ctr">
            <a:no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9" name="Content Placeholder 8"/>
          <p:cNvSpPr>
            <a:spLocks noGrp="1"/>
          </p:cNvSpPr>
          <p:nvPr>
            <p:ph sz="quarter" idx="13"/>
            <p:custDataLst>
              <p:tags r:id="rId4"/>
            </p:custDataLst>
          </p:nvPr>
        </p:nvSpPr>
        <p:spPr>
          <a:xfrm>
            <a:off x="1371600" y="4338370"/>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pic>
        <p:nvPicPr>
          <p:cNvPr id="10" name="Picture 9" descr="Answer1.png"/>
          <p:cNvPicPr>
            <a:picLocks/>
          </p:cNvPicPr>
          <p:nvPr userDrawn="1">
            <p:custDataLst>
              <p:tags r:id="rId5"/>
            </p:custDataLst>
          </p:nvPr>
        </p:nvPicPr>
        <p:blipFill>
          <a:blip r:embed="rId9" cstate="screen"/>
          <a:stretch>
            <a:fillRect/>
          </a:stretch>
        </p:blipFill>
        <p:spPr>
          <a:xfrm>
            <a:off x="155448" y="1852688"/>
            <a:ext cx="857250" cy="857250"/>
          </a:xfrm>
          <a:prstGeom prst="rect">
            <a:avLst/>
          </a:prstGeom>
        </p:spPr>
      </p:pic>
      <p:pic>
        <p:nvPicPr>
          <p:cNvPr id="11" name="Picture 10" descr="Answer2.png"/>
          <p:cNvPicPr>
            <a:picLocks/>
          </p:cNvPicPr>
          <p:nvPr userDrawn="1">
            <p:custDataLst>
              <p:tags r:id="rId6"/>
            </p:custDataLst>
          </p:nvPr>
        </p:nvPicPr>
        <p:blipFill>
          <a:blip r:embed="rId10" cstate="screen"/>
          <a:stretch>
            <a:fillRect/>
          </a:stretch>
        </p:blipFill>
        <p:spPr>
          <a:xfrm>
            <a:off x="155448" y="3185198"/>
            <a:ext cx="857250" cy="857250"/>
          </a:xfrm>
          <a:prstGeom prst="rect">
            <a:avLst/>
          </a:prstGeom>
        </p:spPr>
      </p:pic>
      <p:pic>
        <p:nvPicPr>
          <p:cNvPr id="12" name="Picture 11" descr="Answer3.png"/>
          <p:cNvPicPr>
            <a:picLocks/>
          </p:cNvPicPr>
          <p:nvPr userDrawn="1">
            <p:custDataLst>
              <p:tags r:id="rId7"/>
            </p:custDataLst>
          </p:nvPr>
        </p:nvPicPr>
        <p:blipFill>
          <a:blip r:embed="rId11" cstate="screen"/>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ouse Mischief 1 - Drawing">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pic>
        <p:nvPicPr>
          <p:cNvPr id="7" name="Picture 6" descr="Palette.png"/>
          <p:cNvPicPr>
            <a:picLocks/>
          </p:cNvPicPr>
          <p:nvPr userDrawn="1">
            <p:custDataLst>
              <p:tags r:id="rId2"/>
            </p:custDataLst>
          </p:nvPr>
        </p:nvPicPr>
        <p:blipFill>
          <a:blip r:embed="rId4" cstate="screen"/>
          <a:stretch>
            <a:fillRect/>
          </a:stretch>
        </p:blipFill>
        <p:spPr>
          <a:xfrm>
            <a:off x="155448" y="1523390"/>
            <a:ext cx="804672" cy="5065410"/>
          </a:xfrm>
          <a:prstGeom prst="rect">
            <a:avLst/>
          </a:prstGeom>
        </p:spPr>
      </p:pic>
    </p:spTree>
    <p:custDataLst>
      <p:custData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ouse Mischief 3 - Drawing">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pic>
        <p:nvPicPr>
          <p:cNvPr id="7" name="Picture 6" descr="Palette.png"/>
          <p:cNvPicPr>
            <a:picLocks/>
          </p:cNvPicPr>
          <p:nvPr userDrawn="1">
            <p:custDataLst>
              <p:tags r:id="rId2"/>
            </p:custDataLst>
          </p:nvPr>
        </p:nvPicPr>
        <p:blipFill>
          <a:blip r:embed="rId4" cstate="screen"/>
          <a:stretch>
            <a:fillRect/>
          </a:stretch>
        </p:blipFill>
        <p:spPr>
          <a:xfrm>
            <a:off x="155448" y="1523390"/>
            <a:ext cx="804672" cy="5065410"/>
          </a:xfrm>
          <a:prstGeom prst="rect">
            <a:avLst/>
          </a:prstGeom>
        </p:spPr>
      </p:pic>
    </p:spTree>
    <p:custDataLst>
      <p:custData r:id="rId1"/>
    </p:custData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Mouse Mischief 2 - Drawing">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pic>
        <p:nvPicPr>
          <p:cNvPr id="7" name="Picture 6" descr="Palette.png"/>
          <p:cNvPicPr>
            <a:picLocks/>
          </p:cNvPicPr>
          <p:nvPr userDrawn="1">
            <p:custDataLst>
              <p:tags r:id="rId2"/>
            </p:custDataLst>
          </p:nvPr>
        </p:nvPicPr>
        <p:blipFill>
          <a:blip r:embed="rId4" cstate="screen"/>
          <a:stretch>
            <a:fillRect/>
          </a:stretch>
        </p:blipFill>
        <p:spPr>
          <a:xfrm>
            <a:off x="155448" y="1523390"/>
            <a:ext cx="804672" cy="5065410"/>
          </a:xfrm>
          <a:prstGeom prst="rect">
            <a:avLst/>
          </a:prstGeom>
        </p:spPr>
      </p:pic>
    </p:spTree>
    <p:custDataLst>
      <p:custData r:id="rId1"/>
    </p:custData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yout 13 - YesN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
        <p:nvSpPr>
          <p:cNvPr id="6" name="Title 5"/>
          <p:cNvSpPr>
            <a:spLocks noGrp="1"/>
          </p:cNvSpPr>
          <p:nvPr>
            <p:ph type="ctrTitle" idx="13"/>
          </p:nvPr>
        </p:nvSpPr>
        <p:spPr>
          <a:xfrm>
            <a:off x="310896" y="155448"/>
            <a:ext cx="8458200" cy="935476"/>
          </a:xfrm>
        </p:spPr>
        <p:txBody>
          <a:bodyPr vert="horz" anchor="t" anchorCtr="1"/>
          <a:lstStyle>
            <a:lvl1pPr algn="ctr" defTabSz="914400" rtl="0" eaLnBrk="1" latinLnBrk="0" hangingPunct="1">
              <a:spcBef>
                <a:spcPct val="0"/>
              </a:spcBef>
              <a:buNone/>
              <a:defRPr/>
            </a:lvl1pPr>
          </a:lstStyle>
          <a:p>
            <a:r>
              <a:rPr lang="fr-FR"/>
              <a:t>Cliquez pour modifier le style du titre</a:t>
            </a:r>
            <a:endParaRPr lang="en-US"/>
          </a:p>
        </p:txBody>
      </p:sp>
      <p:pic>
        <p:nvPicPr>
          <p:cNvPr id="7" name="Picture 6" descr="Answer1.png"/>
          <p:cNvPicPr>
            <a:picLocks/>
          </p:cNvPicPr>
          <p:nvPr userDrawn="1">
            <p:custDataLst>
              <p:tags r:id="rId2"/>
            </p:custDataLst>
          </p:nvPr>
        </p:nvPicPr>
        <p:blipFill>
          <a:blip r:embed="rId5" cstate="screen"/>
          <a:stretch>
            <a:fillRect/>
          </a:stretch>
        </p:blipFill>
        <p:spPr>
          <a:xfrm>
            <a:off x="155448" y="2167323"/>
            <a:ext cx="1143000" cy="1143000"/>
          </a:xfrm>
          <a:prstGeom prst="rect">
            <a:avLst/>
          </a:prstGeom>
        </p:spPr>
      </p:pic>
      <p:pic>
        <p:nvPicPr>
          <p:cNvPr id="8" name="Picture 7" descr="Answer2.png"/>
          <p:cNvPicPr>
            <a:picLocks/>
          </p:cNvPicPr>
          <p:nvPr userDrawn="1">
            <p:custDataLst>
              <p:tags r:id="rId3"/>
            </p:custDataLst>
          </p:nvPr>
        </p:nvPicPr>
        <p:blipFill>
          <a:blip r:embed="rId6" cstate="screen"/>
          <a:stretch>
            <a:fillRect/>
          </a:stretch>
        </p:blipFill>
        <p:spPr>
          <a:xfrm>
            <a:off x="155448" y="3849590"/>
            <a:ext cx="1143000" cy="1143000"/>
          </a:xfrm>
          <a:prstGeom prst="rect">
            <a:avLst/>
          </a:prstGeom>
        </p:spPr>
      </p:pic>
    </p:spTree>
    <p:custDataLst>
      <p:custData r:id="rId1"/>
    </p:custData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ayout 16 - 3 Choic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
        <p:nvSpPr>
          <p:cNvPr id="6" name="Title 5"/>
          <p:cNvSpPr>
            <a:spLocks noGrp="1"/>
          </p:cNvSpPr>
          <p:nvPr>
            <p:ph type="ctrTitle" idx="13"/>
          </p:nvPr>
        </p:nvSpPr>
        <p:spPr>
          <a:xfrm>
            <a:off x="310896" y="155448"/>
            <a:ext cx="8458200" cy="758494"/>
          </a:xfrm>
        </p:spPr>
        <p:txBody>
          <a:bodyPr vert="horz" anchor="t" anchorCtr="1"/>
          <a:lstStyle>
            <a:lvl1pPr algn="ctr" defTabSz="914400" rtl="0" eaLnBrk="1" latinLnBrk="0" hangingPunct="1">
              <a:spcBef>
                <a:spcPct val="0"/>
              </a:spcBef>
              <a:buNone/>
              <a:defRPr/>
            </a:lvl1pPr>
          </a:lstStyle>
          <a:p>
            <a:r>
              <a:rPr lang="fr-FR"/>
              <a:t>Cliquez pour modifier le style du titre</a:t>
            </a:r>
            <a:endParaRPr lang="en-US"/>
          </a:p>
        </p:txBody>
      </p:sp>
      <p:sp>
        <p:nvSpPr>
          <p:cNvPr id="7" name="Content Placeholder 6"/>
          <p:cNvSpPr>
            <a:spLocks noGrp="1"/>
          </p:cNvSpPr>
          <p:nvPr>
            <p:ph idx="14"/>
          </p:nvPr>
        </p:nvSpPr>
        <p:spPr>
          <a:xfrm>
            <a:off x="1371600" y="1673351"/>
            <a:ext cx="7388352" cy="1215923"/>
          </a:xfrm>
        </p:spPr>
        <p:txBody>
          <a:bodyPr vert="horz" lIns="90876" tIns="34653" rIns="90876" bIns="34653" anchor="ctr">
            <a:no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8" name="Picture 7" descr="Answer1.png"/>
          <p:cNvPicPr>
            <a:picLocks/>
          </p:cNvPicPr>
          <p:nvPr userDrawn="1">
            <p:custDataLst>
              <p:tags r:id="rId2"/>
            </p:custDataLst>
          </p:nvPr>
        </p:nvPicPr>
        <p:blipFill>
          <a:blip r:embed="rId6" cstate="screen"/>
          <a:stretch>
            <a:fillRect/>
          </a:stretch>
        </p:blipFill>
        <p:spPr>
          <a:xfrm>
            <a:off x="155448" y="1709813"/>
            <a:ext cx="1143000" cy="1143000"/>
          </a:xfrm>
          <a:prstGeom prst="rect">
            <a:avLst/>
          </a:prstGeom>
        </p:spPr>
      </p:pic>
      <p:sp>
        <p:nvSpPr>
          <p:cNvPr id="9" name="Content Placeholder 8"/>
          <p:cNvSpPr>
            <a:spLocks noGrp="1"/>
          </p:cNvSpPr>
          <p:nvPr>
            <p:ph sz="quarter" idx="15"/>
          </p:nvPr>
        </p:nvSpPr>
        <p:spPr>
          <a:xfrm>
            <a:off x="1371600" y="3099816"/>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0" name="Picture 9" descr="Answer2.png"/>
          <p:cNvPicPr>
            <a:picLocks/>
          </p:cNvPicPr>
          <p:nvPr userDrawn="1">
            <p:custDataLst>
              <p:tags r:id="rId3"/>
            </p:custDataLst>
          </p:nvPr>
        </p:nvPicPr>
        <p:blipFill>
          <a:blip r:embed="rId7" cstate="screen"/>
          <a:stretch>
            <a:fillRect/>
          </a:stretch>
        </p:blipFill>
        <p:spPr>
          <a:xfrm>
            <a:off x="155448" y="3136277"/>
            <a:ext cx="1143000" cy="1143000"/>
          </a:xfrm>
          <a:prstGeom prst="rect">
            <a:avLst/>
          </a:prstGeom>
        </p:spPr>
      </p:pic>
      <p:sp>
        <p:nvSpPr>
          <p:cNvPr id="11" name="Content Placeholder 10"/>
          <p:cNvSpPr>
            <a:spLocks noGrp="1"/>
          </p:cNvSpPr>
          <p:nvPr>
            <p:ph sz="quarter" idx="16"/>
          </p:nvPr>
        </p:nvSpPr>
        <p:spPr>
          <a:xfrm>
            <a:off x="1371600" y="4516678"/>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2" name="Picture 11" descr="Answer3.png"/>
          <p:cNvPicPr>
            <a:picLocks/>
          </p:cNvPicPr>
          <p:nvPr userDrawn="1">
            <p:custDataLst>
              <p:tags r:id="rId4"/>
            </p:custDataLst>
          </p:nvPr>
        </p:nvPicPr>
        <p:blipFill>
          <a:blip r:embed="rId8" cstate="screen"/>
          <a:stretch>
            <a:fillRect/>
          </a:stretch>
        </p:blipFill>
        <p:spPr>
          <a:xfrm>
            <a:off x="155448" y="4553140"/>
            <a:ext cx="1143000" cy="1143000"/>
          </a:xfrm>
          <a:prstGeom prst="rect">
            <a:avLst/>
          </a:prstGeom>
        </p:spPr>
      </p:pic>
    </p:spTree>
    <p:custDataLst>
      <p:custData r:id="rId1"/>
    </p:custData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Layout 17 - 3 Choic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
        <p:nvSpPr>
          <p:cNvPr id="6" name="Title 5"/>
          <p:cNvSpPr>
            <a:spLocks noGrp="1"/>
          </p:cNvSpPr>
          <p:nvPr>
            <p:ph type="ctrTitle" idx="13"/>
          </p:nvPr>
        </p:nvSpPr>
        <p:spPr>
          <a:xfrm>
            <a:off x="310896" y="155448"/>
            <a:ext cx="8458200" cy="758494"/>
          </a:xfrm>
        </p:spPr>
        <p:txBody>
          <a:bodyPr vert="horz" anchor="t" anchorCtr="1"/>
          <a:lstStyle>
            <a:lvl1pPr algn="ctr" defTabSz="914400" rtl="0" eaLnBrk="1" latinLnBrk="0" hangingPunct="1">
              <a:spcBef>
                <a:spcPct val="0"/>
              </a:spcBef>
              <a:buNone/>
              <a:defRPr/>
            </a:lvl1pPr>
          </a:lstStyle>
          <a:p>
            <a:r>
              <a:rPr lang="fr-FR"/>
              <a:t>Cliquez pour modifier le style du titre</a:t>
            </a:r>
            <a:endParaRPr lang="en-US"/>
          </a:p>
        </p:txBody>
      </p:sp>
      <p:sp>
        <p:nvSpPr>
          <p:cNvPr id="7" name="Content Placeholder 6"/>
          <p:cNvSpPr>
            <a:spLocks noGrp="1"/>
          </p:cNvSpPr>
          <p:nvPr>
            <p:ph idx="14"/>
          </p:nvPr>
        </p:nvSpPr>
        <p:spPr>
          <a:xfrm>
            <a:off x="1371600" y="1673351"/>
            <a:ext cx="7388352" cy="1215923"/>
          </a:xfrm>
        </p:spPr>
        <p:txBody>
          <a:bodyPr vert="horz" lIns="90876" tIns="34653" rIns="90876" bIns="34653" anchor="ctr">
            <a:no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8" name="Picture 7" descr="Answer1.png"/>
          <p:cNvPicPr>
            <a:picLocks/>
          </p:cNvPicPr>
          <p:nvPr userDrawn="1">
            <p:custDataLst>
              <p:tags r:id="rId2"/>
            </p:custDataLst>
          </p:nvPr>
        </p:nvPicPr>
        <p:blipFill>
          <a:blip r:embed="rId6" cstate="screen"/>
          <a:stretch>
            <a:fillRect/>
          </a:stretch>
        </p:blipFill>
        <p:spPr>
          <a:xfrm>
            <a:off x="155448" y="1709813"/>
            <a:ext cx="1143000" cy="1143000"/>
          </a:xfrm>
          <a:prstGeom prst="rect">
            <a:avLst/>
          </a:prstGeom>
        </p:spPr>
      </p:pic>
      <p:sp>
        <p:nvSpPr>
          <p:cNvPr id="9" name="Content Placeholder 8"/>
          <p:cNvSpPr>
            <a:spLocks noGrp="1"/>
          </p:cNvSpPr>
          <p:nvPr>
            <p:ph sz="quarter" idx="15"/>
          </p:nvPr>
        </p:nvSpPr>
        <p:spPr>
          <a:xfrm>
            <a:off x="1371600" y="3099816"/>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0" name="Picture 9" descr="Answer2.png"/>
          <p:cNvPicPr>
            <a:picLocks/>
          </p:cNvPicPr>
          <p:nvPr userDrawn="1">
            <p:custDataLst>
              <p:tags r:id="rId3"/>
            </p:custDataLst>
          </p:nvPr>
        </p:nvPicPr>
        <p:blipFill>
          <a:blip r:embed="rId7" cstate="screen"/>
          <a:stretch>
            <a:fillRect/>
          </a:stretch>
        </p:blipFill>
        <p:spPr>
          <a:xfrm>
            <a:off x="155448" y="3136277"/>
            <a:ext cx="1143000" cy="1143000"/>
          </a:xfrm>
          <a:prstGeom prst="rect">
            <a:avLst/>
          </a:prstGeom>
        </p:spPr>
      </p:pic>
      <p:sp>
        <p:nvSpPr>
          <p:cNvPr id="11" name="Content Placeholder 10"/>
          <p:cNvSpPr>
            <a:spLocks noGrp="1"/>
          </p:cNvSpPr>
          <p:nvPr>
            <p:ph sz="quarter" idx="16"/>
          </p:nvPr>
        </p:nvSpPr>
        <p:spPr>
          <a:xfrm>
            <a:off x="1371600" y="4516678"/>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12" name="Picture 11" descr="Answer3.png"/>
          <p:cNvPicPr>
            <a:picLocks/>
          </p:cNvPicPr>
          <p:nvPr userDrawn="1">
            <p:custDataLst>
              <p:tags r:id="rId4"/>
            </p:custDataLst>
          </p:nvPr>
        </p:nvPicPr>
        <p:blipFill>
          <a:blip r:embed="rId8" cstate="screen"/>
          <a:stretch>
            <a:fillRect/>
          </a:stretch>
        </p:blipFill>
        <p:spPr>
          <a:xfrm>
            <a:off x="155448" y="4553140"/>
            <a:ext cx="1143000" cy="1143000"/>
          </a:xfrm>
          <a:prstGeom prst="rect">
            <a:avLst/>
          </a:prstGeom>
        </p:spPr>
      </p:pic>
    </p:spTree>
    <p:custDataLst>
      <p:custData r:id="rId1"/>
    </p:custData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ouse Mischief 4 - Drawing">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pic>
        <p:nvPicPr>
          <p:cNvPr id="7" name="Picture 6" descr="Palette.png"/>
          <p:cNvPicPr>
            <a:picLocks/>
          </p:cNvPicPr>
          <p:nvPr userDrawn="1">
            <p:custDataLst>
              <p:tags r:id="rId2"/>
            </p:custDataLst>
          </p:nvPr>
        </p:nvPicPr>
        <p:blipFill>
          <a:blip r:embed="rId4" cstate="screen"/>
          <a:stretch>
            <a:fillRect/>
          </a:stretch>
        </p:blipFill>
        <p:spPr>
          <a:xfrm>
            <a:off x="155448" y="1523390"/>
            <a:ext cx="804672" cy="5065410"/>
          </a:xfrm>
          <a:prstGeom prst="rect">
            <a:avLst/>
          </a:prstGeom>
        </p:spPr>
      </p:pic>
    </p:spTree>
    <p:custDataLst>
      <p:custData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fr-FR"/>
              <a:t>Cliquez pour modifier le style du titre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‹N°›</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ouse Mischief  -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ouse Mischief  -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Mouse Mischief  - ">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Mouse Mischief 5 - Drawing">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pic>
        <p:nvPicPr>
          <p:cNvPr id="7" name="Picture 6" descr="Palette.png"/>
          <p:cNvPicPr>
            <a:picLocks/>
          </p:cNvPicPr>
          <p:nvPr userDrawn="1">
            <p:custDataLst>
              <p:tags r:id="rId2"/>
            </p:custDataLst>
          </p:nvPr>
        </p:nvPicPr>
        <p:blipFill>
          <a:blip r:embed="rId4" cstate="screen"/>
          <a:stretch>
            <a:fillRect/>
          </a:stretch>
        </p:blipFill>
        <p:spPr>
          <a:xfrm>
            <a:off x="155448" y="1523390"/>
            <a:ext cx="804672" cy="5065410"/>
          </a:xfrm>
          <a:prstGeom prst="rect">
            <a:avLst/>
          </a:prstGeom>
        </p:spPr>
      </p:pic>
    </p:spTree>
    <p:custDataLst>
      <p:custData r:id="rId1"/>
    </p:custData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ouse Mischief 1 - 6 Choices Left">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sp>
        <p:nvSpPr>
          <p:cNvPr id="7" name="Content Placeholder 6"/>
          <p:cNvSpPr>
            <a:spLocks noGrp="1"/>
          </p:cNvSpPr>
          <p:nvPr>
            <p:ph idx="11"/>
            <p:custDataLst>
              <p:tags r:id="rId2"/>
            </p:custDataLst>
          </p:nvPr>
        </p:nvSpPr>
        <p:spPr>
          <a:xfrm>
            <a:off x="1069848" y="1106195"/>
            <a:ext cx="7699247" cy="804443"/>
          </a:xfrm>
        </p:spPr>
        <p:txBody>
          <a:bodyPr vert="horz" lIns="94700" tIns="22926" rIns="94700" bIns="22926" anchor="ctr">
            <a:no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8" name="Content Placeholder 7"/>
          <p:cNvSpPr>
            <a:spLocks noGrp="1"/>
          </p:cNvSpPr>
          <p:nvPr>
            <p:ph sz="quarter" idx="12"/>
            <p:custDataLst>
              <p:tags r:id="rId3"/>
            </p:custDataLst>
          </p:nvPr>
        </p:nvSpPr>
        <p:spPr>
          <a:xfrm>
            <a:off x="1069848" y="2027224"/>
            <a:ext cx="7699247" cy="804443"/>
          </a:xfrm>
          <a:prstGeom prst="rect">
            <a:avLst/>
          </a:prstGeom>
        </p:spPr>
        <p:txBody>
          <a:bodyPr vert="horz" lIns="94700" tIns="22926" rIns="94700" bIns="22926"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9" name="Content Placeholder 8"/>
          <p:cNvSpPr>
            <a:spLocks noGrp="1"/>
          </p:cNvSpPr>
          <p:nvPr>
            <p:ph sz="quarter" idx="13"/>
            <p:custDataLst>
              <p:tags r:id="rId4"/>
            </p:custDataLst>
          </p:nvPr>
        </p:nvSpPr>
        <p:spPr>
          <a:xfrm>
            <a:off x="1069848" y="2948254"/>
            <a:ext cx="7699247" cy="804443"/>
          </a:xfrm>
          <a:prstGeom prst="rect">
            <a:avLst/>
          </a:prstGeom>
        </p:spPr>
        <p:txBody>
          <a:bodyPr vert="horz" lIns="94700" tIns="22926" rIns="94700" bIns="22926"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10" name="Content Placeholder 9"/>
          <p:cNvSpPr>
            <a:spLocks noGrp="1"/>
          </p:cNvSpPr>
          <p:nvPr>
            <p:ph sz="quarter" idx="14"/>
            <p:custDataLst>
              <p:tags r:id="rId5"/>
            </p:custDataLst>
          </p:nvPr>
        </p:nvSpPr>
        <p:spPr>
          <a:xfrm>
            <a:off x="1069848" y="3869283"/>
            <a:ext cx="7699247" cy="804443"/>
          </a:xfrm>
          <a:prstGeom prst="rect">
            <a:avLst/>
          </a:prstGeom>
        </p:spPr>
        <p:txBody>
          <a:bodyPr vert="horz" lIns="94700" tIns="22926" rIns="94700" bIns="22926"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11" name="Content Placeholder 10"/>
          <p:cNvSpPr>
            <a:spLocks noGrp="1"/>
          </p:cNvSpPr>
          <p:nvPr>
            <p:ph sz="quarter" idx="15"/>
            <p:custDataLst>
              <p:tags r:id="rId6"/>
            </p:custDataLst>
          </p:nvPr>
        </p:nvSpPr>
        <p:spPr>
          <a:xfrm>
            <a:off x="1069848" y="4790313"/>
            <a:ext cx="7699247" cy="804443"/>
          </a:xfrm>
          <a:prstGeom prst="rect">
            <a:avLst/>
          </a:prstGeom>
        </p:spPr>
        <p:txBody>
          <a:bodyPr vert="horz" lIns="94700" tIns="22926" rIns="94700" bIns="22926"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12" name="Content Placeholder 11"/>
          <p:cNvSpPr>
            <a:spLocks noGrp="1"/>
          </p:cNvSpPr>
          <p:nvPr>
            <p:ph sz="quarter" idx="16"/>
            <p:custDataLst>
              <p:tags r:id="rId7"/>
            </p:custDataLst>
          </p:nvPr>
        </p:nvSpPr>
        <p:spPr>
          <a:xfrm>
            <a:off x="1069848" y="5711342"/>
            <a:ext cx="7699247" cy="804443"/>
          </a:xfrm>
          <a:prstGeom prst="rect">
            <a:avLst/>
          </a:prstGeom>
        </p:spPr>
        <p:txBody>
          <a:bodyPr vert="horz" lIns="94700" tIns="22926" rIns="94700" bIns="22926"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pic>
        <p:nvPicPr>
          <p:cNvPr id="13" name="Picture 12" descr="Answer1.png"/>
          <p:cNvPicPr>
            <a:picLocks/>
          </p:cNvPicPr>
          <p:nvPr userDrawn="1">
            <p:custDataLst>
              <p:tags r:id="rId8"/>
            </p:custDataLst>
          </p:nvPr>
        </p:nvPicPr>
        <p:blipFill>
          <a:blip r:embed="rId15" cstate="screen"/>
          <a:stretch>
            <a:fillRect/>
          </a:stretch>
        </p:blipFill>
        <p:spPr>
          <a:xfrm>
            <a:off x="155448" y="1210094"/>
            <a:ext cx="596645" cy="596645"/>
          </a:xfrm>
          <a:prstGeom prst="rect">
            <a:avLst/>
          </a:prstGeom>
        </p:spPr>
      </p:pic>
      <p:pic>
        <p:nvPicPr>
          <p:cNvPr id="14" name="Picture 13" descr="Answer2.png"/>
          <p:cNvPicPr>
            <a:picLocks/>
          </p:cNvPicPr>
          <p:nvPr userDrawn="1">
            <p:custDataLst>
              <p:tags r:id="rId9"/>
            </p:custDataLst>
          </p:nvPr>
        </p:nvPicPr>
        <p:blipFill>
          <a:blip r:embed="rId16" cstate="screen"/>
          <a:stretch>
            <a:fillRect/>
          </a:stretch>
        </p:blipFill>
        <p:spPr>
          <a:xfrm>
            <a:off x="155448" y="2131123"/>
            <a:ext cx="596645" cy="596645"/>
          </a:xfrm>
          <a:prstGeom prst="rect">
            <a:avLst/>
          </a:prstGeom>
        </p:spPr>
      </p:pic>
      <p:pic>
        <p:nvPicPr>
          <p:cNvPr id="15" name="Picture 14" descr="Answer3.png"/>
          <p:cNvPicPr>
            <a:picLocks/>
          </p:cNvPicPr>
          <p:nvPr userDrawn="1">
            <p:custDataLst>
              <p:tags r:id="rId10"/>
            </p:custDataLst>
          </p:nvPr>
        </p:nvPicPr>
        <p:blipFill>
          <a:blip r:embed="rId17" cstate="screen"/>
          <a:stretch>
            <a:fillRect/>
          </a:stretch>
        </p:blipFill>
        <p:spPr>
          <a:xfrm>
            <a:off x="155448" y="3052152"/>
            <a:ext cx="596645" cy="596645"/>
          </a:xfrm>
          <a:prstGeom prst="rect">
            <a:avLst/>
          </a:prstGeom>
        </p:spPr>
      </p:pic>
      <p:pic>
        <p:nvPicPr>
          <p:cNvPr id="16" name="Picture 15" descr="Answer4.png"/>
          <p:cNvPicPr>
            <a:picLocks/>
          </p:cNvPicPr>
          <p:nvPr userDrawn="1">
            <p:custDataLst>
              <p:tags r:id="rId11"/>
            </p:custDataLst>
          </p:nvPr>
        </p:nvPicPr>
        <p:blipFill>
          <a:blip r:embed="rId18" cstate="screen"/>
          <a:stretch>
            <a:fillRect/>
          </a:stretch>
        </p:blipFill>
        <p:spPr>
          <a:xfrm>
            <a:off x="155448" y="3973182"/>
            <a:ext cx="596645" cy="596645"/>
          </a:xfrm>
          <a:prstGeom prst="rect">
            <a:avLst/>
          </a:prstGeom>
        </p:spPr>
      </p:pic>
      <p:pic>
        <p:nvPicPr>
          <p:cNvPr id="17" name="Picture 16" descr="Answer5.png"/>
          <p:cNvPicPr>
            <a:picLocks/>
          </p:cNvPicPr>
          <p:nvPr userDrawn="1">
            <p:custDataLst>
              <p:tags r:id="rId12"/>
            </p:custDataLst>
          </p:nvPr>
        </p:nvPicPr>
        <p:blipFill>
          <a:blip r:embed="rId19" cstate="screen"/>
          <a:stretch>
            <a:fillRect/>
          </a:stretch>
        </p:blipFill>
        <p:spPr>
          <a:xfrm>
            <a:off x="155448" y="4894211"/>
            <a:ext cx="596645" cy="596645"/>
          </a:xfrm>
          <a:prstGeom prst="rect">
            <a:avLst/>
          </a:prstGeom>
        </p:spPr>
      </p:pic>
      <p:pic>
        <p:nvPicPr>
          <p:cNvPr id="18" name="Picture 17" descr="Answer6.png"/>
          <p:cNvPicPr>
            <a:picLocks/>
          </p:cNvPicPr>
          <p:nvPr userDrawn="1">
            <p:custDataLst>
              <p:tags r:id="rId13"/>
            </p:custDataLst>
          </p:nvPr>
        </p:nvPicPr>
        <p:blipFill>
          <a:blip r:embed="rId20" cstate="screen"/>
          <a:stretch>
            <a:fillRect/>
          </a:stretch>
        </p:blipFill>
        <p:spPr>
          <a:xfrm>
            <a:off x="155448" y="5815241"/>
            <a:ext cx="596645" cy="596645"/>
          </a:xfrm>
          <a:prstGeom prst="rect">
            <a:avLst/>
          </a:prstGeom>
        </p:spPr>
      </p:pic>
    </p:spTree>
    <p:custDataLst>
      <p:custData r:id="rId1"/>
    </p:custData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ouse Mischief 3 - 3 Choices Left">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ctr" defTabSz="914400" rtl="0" eaLnBrk="1" latinLnBrk="0" hangingPunct="1">
              <a:spcBef>
                <a:spcPct val="0"/>
              </a:spcBef>
              <a:buNone/>
              <a:defRPr/>
            </a:lvl1pPr>
          </a:lstStyle>
          <a:p>
            <a:r>
              <a:rPr lang="fr-FR"/>
              <a:t>Cliquez pour modifier le style du titre</a:t>
            </a:r>
            <a:endParaRPr lang="en-US"/>
          </a:p>
        </p:txBody>
      </p:sp>
      <p:sp>
        <p:nvSpPr>
          <p:cNvPr id="7" name="Content Placeholder 6"/>
          <p:cNvSpPr>
            <a:spLocks noGrp="1"/>
          </p:cNvSpPr>
          <p:nvPr>
            <p:ph idx="11"/>
            <p:custDataLst>
              <p:tags r:id="rId2"/>
            </p:custDataLst>
          </p:nvPr>
        </p:nvSpPr>
        <p:spPr>
          <a:xfrm>
            <a:off x="1371600" y="1673351"/>
            <a:ext cx="7388352" cy="1215923"/>
          </a:xfrm>
        </p:spPr>
        <p:txBody>
          <a:bodyPr vert="horz" lIns="90876" tIns="34653" rIns="90876" bIns="34653" anchor="ctr">
            <a:noAutofit/>
          </a:bodyP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sp>
        <p:nvSpPr>
          <p:cNvPr id="9" name="Content Placeholder 8"/>
          <p:cNvSpPr>
            <a:spLocks noGrp="1"/>
          </p:cNvSpPr>
          <p:nvPr>
            <p:ph sz="quarter" idx="13"/>
            <p:custDataLst>
              <p:tags r:id="rId4"/>
            </p:custDataLst>
          </p:nvPr>
        </p:nvSpPr>
        <p:spPr>
          <a:xfrm>
            <a:off x="1371600" y="4338370"/>
            <a:ext cx="7388352" cy="1215923"/>
          </a:xfrm>
          <a:prstGeom prst="rect">
            <a:avLst/>
          </a:prstGeom>
        </p:spPr>
        <p:txBody>
          <a:bodyPr vert="horz" lIns="90876" tIns="34653" rIns="90876" bIns="34653" anchor="ctr"/>
          <a:lstStyle>
            <a:lvl1pPr algn="l" defTabSz="914400" rtl="0" eaLnBrk="1" latinLnBrk="0" hangingPunct="1">
              <a:spcBef>
                <a:spcPct val="20000"/>
              </a:spcBef>
              <a:buFont typeface="Arial" pitchFamily="34" charset="0"/>
              <a:buNone/>
              <a:defRPr sz="3200"/>
            </a:lvl1pPr>
            <a:lvl2pPr algn="l" defTabSz="914400" rtl="0" eaLnBrk="1" latinLnBrk="0" hangingPunct="1">
              <a:spcBef>
                <a:spcPct val="20000"/>
              </a:spcBef>
              <a:buFont typeface="Arial" pitchFamily="34" charset="0"/>
              <a:buNone/>
              <a:defRPr sz="3200"/>
            </a:lvl2pPr>
            <a:lvl3pPr algn="l" defTabSz="914400" rtl="0" eaLnBrk="1" latinLnBrk="0" hangingPunct="1">
              <a:spcBef>
                <a:spcPct val="20000"/>
              </a:spcBef>
              <a:buFont typeface="Arial" pitchFamily="34" charset="0"/>
              <a:buNone/>
              <a:defRPr sz="3200"/>
            </a:lvl3pPr>
            <a:lvl4pPr algn="l" defTabSz="914400" rtl="0" eaLnBrk="1" latinLnBrk="0" hangingPunct="1">
              <a:spcBef>
                <a:spcPct val="20000"/>
              </a:spcBef>
              <a:buFont typeface="Arial" pitchFamily="34" charset="0"/>
              <a:buNone/>
              <a:defRPr sz="3200"/>
            </a:lvl4pPr>
            <a:lvl5pPr algn="l" defTabSz="914400" rtl="0" eaLnBrk="1" latinLnBrk="0" hangingPunct="1">
              <a:spcBef>
                <a:spcPct val="20000"/>
              </a:spcBef>
              <a:buFont typeface="Arial" pitchFamily="34" charset="0"/>
              <a:buNone/>
              <a:defRPr sz="3200"/>
            </a:lvl5pPr>
          </a:lstStyle>
          <a:p>
            <a:pPr lvl="0"/>
            <a:r>
              <a:rPr lang="fr-FR"/>
              <a:t>Cliquez pour modifier les styles du texte du masque</a:t>
            </a:r>
          </a:p>
          <a:p>
            <a:pPr lvl="1"/>
            <a:r>
              <a:rPr lang="fr-FR"/>
              <a:t>Deuxième niveau</a:t>
            </a:r>
          </a:p>
        </p:txBody>
      </p:sp>
      <p:pic>
        <p:nvPicPr>
          <p:cNvPr id="10" name="Picture 9" descr="Answer1.png"/>
          <p:cNvPicPr>
            <a:picLocks/>
          </p:cNvPicPr>
          <p:nvPr userDrawn="1">
            <p:custDataLst>
              <p:tags r:id="rId5"/>
            </p:custDataLst>
          </p:nvPr>
        </p:nvPicPr>
        <p:blipFill>
          <a:blip r:embed="rId9" cstate="screen"/>
          <a:stretch>
            <a:fillRect/>
          </a:stretch>
        </p:blipFill>
        <p:spPr>
          <a:xfrm>
            <a:off x="155448" y="1852688"/>
            <a:ext cx="857250" cy="857250"/>
          </a:xfrm>
          <a:prstGeom prst="rect">
            <a:avLst/>
          </a:prstGeom>
        </p:spPr>
      </p:pic>
      <p:pic>
        <p:nvPicPr>
          <p:cNvPr id="11" name="Picture 10" descr="Answer2.png"/>
          <p:cNvPicPr>
            <a:picLocks/>
          </p:cNvPicPr>
          <p:nvPr userDrawn="1">
            <p:custDataLst>
              <p:tags r:id="rId6"/>
            </p:custDataLst>
          </p:nvPr>
        </p:nvPicPr>
        <p:blipFill>
          <a:blip r:embed="rId10" cstate="screen"/>
          <a:stretch>
            <a:fillRect/>
          </a:stretch>
        </p:blipFill>
        <p:spPr>
          <a:xfrm>
            <a:off x="155448" y="3185198"/>
            <a:ext cx="857250" cy="857250"/>
          </a:xfrm>
          <a:prstGeom prst="rect">
            <a:avLst/>
          </a:prstGeom>
        </p:spPr>
      </p:pic>
      <p:pic>
        <p:nvPicPr>
          <p:cNvPr id="12" name="Picture 11" descr="Answer3.png"/>
          <p:cNvPicPr>
            <a:picLocks/>
          </p:cNvPicPr>
          <p:nvPr userDrawn="1">
            <p:custDataLst>
              <p:tags r:id="rId7"/>
            </p:custDataLst>
          </p:nvPr>
        </p:nvPicPr>
        <p:blipFill>
          <a:blip r:embed="rId11" cstate="screen"/>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ouse Mischief 1 - Yes/No Left">
    <p:spTree>
      <p:nvGrpSpPr>
        <p:cNvPr id="1" name=""/>
        <p:cNvGrpSpPr/>
        <p:nvPr/>
      </p:nvGrpSpPr>
      <p:grpSpPr>
        <a:xfrm>
          <a:off x="0" y="0"/>
          <a:ext cx="0" cy="0"/>
          <a:chOff x="0" y="0"/>
          <a:chExt cx="0" cy="0"/>
        </a:xfrm>
      </p:grpSpPr>
      <p:sp>
        <p:nvSpPr>
          <p:cNvPr id="6" name="Title 5"/>
          <p:cNvSpPr>
            <a:spLocks noGrp="1"/>
          </p:cNvSpPr>
          <p:nvPr>
            <p:ph type="ctrTitle" idx="10"/>
          </p:nvPr>
        </p:nvSpPr>
        <p:spPr>
          <a:xfrm>
            <a:off x="155448" y="116586"/>
            <a:ext cx="8458200" cy="759180"/>
          </a:xfrm>
        </p:spPr>
        <p:txBody>
          <a:bodyPr vert="horz" anchor="t" anchorCtr="0"/>
          <a:lstStyle>
            <a:lvl1pPr algn="l" rtl="0" eaLnBrk="1" latinLnBrk="0" hangingPunct="1">
              <a:spcBef>
                <a:spcPct val="0"/>
              </a:spcBef>
              <a:buNone/>
              <a:defRPr/>
            </a:lvl1pPr>
          </a:lstStyle>
          <a:p>
            <a:r>
              <a:rPr lang="fr-FR"/>
              <a:t>Cliquez pour modifier le style du titre</a:t>
            </a:r>
            <a:endParaRPr lang="en-US"/>
          </a:p>
        </p:txBody>
      </p:sp>
      <p:sp>
        <p:nvSpPr>
          <p:cNvPr id="7" name="TextBox 6"/>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a:buNone/>
            </a:pPr>
            <a:r>
              <a:rPr lang="en-US" sz="3200" b="0" i="0" dirty="0" err="1">
                <a:latin typeface="Tw Cen MT"/>
                <a:ea typeface="+mn-ea"/>
                <a:cs typeface="+mn-cs"/>
              </a:rPr>
              <a:t>Oui</a:t>
            </a:r>
            <a:endParaRPr lang="en-US" sz="3200" b="0" i="0" dirty="0">
              <a:latin typeface="Tw Cen MT"/>
              <a:ea typeface="+mn-ea"/>
              <a:cs typeface="+mn-cs"/>
            </a:endParaRPr>
          </a:p>
        </p:txBody>
      </p:sp>
      <p:sp>
        <p:nvSpPr>
          <p:cNvPr id="8" name="TextBox 7"/>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a:buNone/>
            </a:pPr>
            <a:r>
              <a:rPr lang="en-US" sz="3200" b="0" i="0">
                <a:latin typeface="Tw Cen MT"/>
                <a:ea typeface="+mn-ea"/>
                <a:cs typeface="+mn-cs"/>
              </a:rPr>
              <a:t>Non</a:t>
            </a:r>
          </a:p>
        </p:txBody>
      </p:sp>
      <p:pic>
        <p:nvPicPr>
          <p:cNvPr id="9" name="Picture 8" descr="Answer1.png"/>
          <p:cNvPicPr>
            <a:picLocks/>
          </p:cNvPicPr>
          <p:nvPr userDrawn="1">
            <p:custDataLst>
              <p:tags r:id="rId4"/>
            </p:custDataLst>
          </p:nvPr>
        </p:nvPicPr>
        <p:blipFill>
          <a:blip r:embed="rId7" cstate="screen"/>
          <a:stretch>
            <a:fillRect/>
          </a:stretch>
        </p:blipFill>
        <p:spPr>
          <a:xfrm>
            <a:off x="155448" y="2234336"/>
            <a:ext cx="857250" cy="857250"/>
          </a:xfrm>
          <a:prstGeom prst="rect">
            <a:avLst/>
          </a:prstGeom>
        </p:spPr>
      </p:pic>
      <p:pic>
        <p:nvPicPr>
          <p:cNvPr id="10" name="Picture 9" descr="Answer2.png"/>
          <p:cNvPicPr>
            <a:picLocks/>
          </p:cNvPicPr>
          <p:nvPr userDrawn="1">
            <p:custDataLst>
              <p:tags r:id="rId5"/>
            </p:custDataLst>
          </p:nvPr>
        </p:nvPicPr>
        <p:blipFill>
          <a:blip r:embed="rId8" cstate="screen"/>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ouse Mischief 2 - Yes/No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8" y="116586"/>
            <a:ext cx="8833104" cy="759180"/>
          </a:xfrm>
        </p:spPr>
        <p:txBody>
          <a:bodyPr vert="horz" wrap="square" anchor="ctr" anchorCtr="1">
            <a:normAutofit/>
          </a:bodyPr>
          <a:lstStyle>
            <a:lvl1pPr algn="l" rtl="0" eaLnBrk="1" latinLnBrk="0" hangingPunct="1">
              <a:buNone/>
              <a:defRPr/>
            </a:lvl1pPr>
            <a:lvl2pPr algn="l" rtl="0" eaLnBrk="1" latinLnBrk="0" hangingPunct="1">
              <a:buNone/>
              <a:defRPr/>
            </a:lvl2pPr>
            <a:lvl3pPr algn="l" rtl="0" eaLnBrk="1" latinLnBrk="0" hangingPunct="1">
              <a:buNone/>
              <a:defRPr/>
            </a:lvl3pPr>
            <a:lvl4pPr algn="l" rtl="0" eaLnBrk="1" latinLnBrk="0" hangingPunct="1">
              <a:buNone/>
              <a:defRPr/>
            </a:lvl4pPr>
            <a:lvl5pPr algn="l" rtl="0" eaLnBrk="1" latinLnBrk="0" hangingPunct="1">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TextBox 6"/>
          <p:cNvSpPr txBox="1"/>
          <p:nvPr userDrawn="1">
            <p:custDataLst>
              <p:tags r:id="rId2"/>
            </p:custDataLst>
          </p:nvPr>
        </p:nvSpPr>
        <p:spPr>
          <a:xfrm>
            <a:off x="1371600" y="1901723"/>
            <a:ext cx="7388352" cy="1522476"/>
          </a:xfrm>
          <a:prstGeom prst="rect">
            <a:avLst/>
          </a:prstGeom>
          <a:noFill/>
        </p:spPr>
        <p:txBody>
          <a:bodyPr vert="horz" rtlCol="0" anchor="ctr">
            <a:noAutofit/>
          </a:bodyPr>
          <a:lstStyle/>
          <a:p>
            <a:pPr marL="0" algn="l" defTabSz="914400">
              <a:buNone/>
            </a:pPr>
            <a:r>
              <a:rPr lang="en-US" sz="3200" b="0" i="0">
                <a:latin typeface="Tw Cen MT"/>
                <a:ea typeface="+mn-ea"/>
                <a:cs typeface="+mn-cs"/>
              </a:rPr>
              <a:t>Oui</a:t>
            </a:r>
          </a:p>
        </p:txBody>
      </p:sp>
      <p:sp>
        <p:nvSpPr>
          <p:cNvPr id="8" name="TextBox 7"/>
          <p:cNvSpPr txBox="1"/>
          <p:nvPr userDrawn="1">
            <p:custDataLst>
              <p:tags r:id="rId3"/>
            </p:custDataLst>
          </p:nvPr>
        </p:nvSpPr>
        <p:spPr>
          <a:xfrm>
            <a:off x="1371600" y="3540785"/>
            <a:ext cx="7388352" cy="1522476"/>
          </a:xfrm>
          <a:prstGeom prst="rect">
            <a:avLst/>
          </a:prstGeom>
          <a:noFill/>
        </p:spPr>
        <p:txBody>
          <a:bodyPr vert="horz" rtlCol="0" anchor="ctr">
            <a:noAutofit/>
          </a:bodyPr>
          <a:lstStyle/>
          <a:p>
            <a:pPr marL="0" algn="l" defTabSz="914400">
              <a:buNone/>
            </a:pPr>
            <a:r>
              <a:rPr lang="en-US" sz="3200" b="0" i="0">
                <a:latin typeface="Tw Cen MT"/>
                <a:ea typeface="+mn-ea"/>
                <a:cs typeface="+mn-cs"/>
              </a:rPr>
              <a:t>Non</a:t>
            </a:r>
          </a:p>
        </p:txBody>
      </p:sp>
      <p:pic>
        <p:nvPicPr>
          <p:cNvPr id="9" name="Picture 8" descr="Answer1.png"/>
          <p:cNvPicPr>
            <a:picLocks/>
          </p:cNvPicPr>
          <p:nvPr userDrawn="1">
            <p:custDataLst>
              <p:tags r:id="rId4"/>
            </p:custDataLst>
          </p:nvPr>
        </p:nvPicPr>
        <p:blipFill>
          <a:blip r:embed="rId7" cstate="screen"/>
          <a:stretch>
            <a:fillRect/>
          </a:stretch>
        </p:blipFill>
        <p:spPr>
          <a:xfrm>
            <a:off x="155448" y="2234336"/>
            <a:ext cx="857250" cy="857250"/>
          </a:xfrm>
          <a:prstGeom prst="rect">
            <a:avLst/>
          </a:prstGeom>
        </p:spPr>
      </p:pic>
      <p:pic>
        <p:nvPicPr>
          <p:cNvPr id="10" name="Picture 9" descr="Answer2.png"/>
          <p:cNvPicPr>
            <a:picLocks/>
          </p:cNvPicPr>
          <p:nvPr userDrawn="1">
            <p:custDataLst>
              <p:tags r:id="rId5"/>
            </p:custDataLst>
          </p:nvPr>
        </p:nvPicPr>
        <p:blipFill>
          <a:blip r:embed="rId8" cstate="screen"/>
          <a:stretch>
            <a:fillRect/>
          </a:stretch>
        </p:blipFill>
        <p:spPr>
          <a:xfrm>
            <a:off x="155448" y="3873398"/>
            <a:ext cx="857250" cy="857250"/>
          </a:xfrm>
          <a:prstGeom prst="rect">
            <a:avLst/>
          </a:prstGeom>
        </p:spPr>
      </p:pic>
    </p:spTree>
    <p:custDataLst>
      <p:custData r:id="rId1"/>
    </p:custData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ouse Mischief 4 - 3 Choices Left">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8" y="116586"/>
            <a:ext cx="8833104" cy="759180"/>
          </a:xfrm>
        </p:spPr>
        <p:txBody>
          <a:bodyPr vert="horz" wrap="square" anchor="ctr" anchorCtr="1">
            <a:normAutofit/>
          </a:bodyPr>
          <a:lstStyle>
            <a:lvl1pPr algn="l" rtl="0" eaLnBrk="1" latinLnBrk="0" hangingPunct="1">
              <a:buNone/>
              <a:defRPr/>
            </a:lvl1pPr>
            <a:lvl2pPr algn="l" rtl="0" eaLnBrk="1" latinLnBrk="0" hangingPunct="1">
              <a:buNone/>
              <a:defRPr/>
            </a:lvl2pPr>
            <a:lvl3pPr algn="l" rtl="0" eaLnBrk="1" latinLnBrk="0" hangingPunct="1">
              <a:buNone/>
              <a:defRPr/>
            </a:lvl3pPr>
            <a:lvl4pPr algn="l" rtl="0" eaLnBrk="1" latinLnBrk="0" hangingPunct="1">
              <a:buNone/>
              <a:defRPr/>
            </a:lvl4pPr>
            <a:lvl5pPr algn="l" rtl="0" eaLnBrk="1" latinLnBrk="0" hangingPunct="1">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Content Placeholder 6"/>
          <p:cNvSpPr>
            <a:spLocks noGrp="1"/>
          </p:cNvSpPr>
          <p:nvPr>
            <p:ph sz="quarter" idx="11"/>
            <p:custDataLst>
              <p:tags r:id="rId2"/>
            </p:custDataLst>
          </p:nvPr>
        </p:nvSpPr>
        <p:spPr>
          <a:xfrm>
            <a:off x="1371600" y="167335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fr-FR"/>
              <a:t>Cliquez pour modifier les styles du texte du masque</a:t>
            </a:r>
          </a:p>
          <a:p>
            <a:pPr lvl="1"/>
            <a:r>
              <a:rPr lang="fr-FR"/>
              <a:t>Deuxième niveau</a:t>
            </a:r>
          </a:p>
        </p:txBody>
      </p:sp>
      <p:sp>
        <p:nvSpPr>
          <p:cNvPr id="8" name="Content Placeholder 7"/>
          <p:cNvSpPr>
            <a:spLocks noGrp="1"/>
          </p:cNvSpPr>
          <p:nvPr>
            <p:ph sz="quarter" idx="12"/>
            <p:custDataLst>
              <p:tags r:id="rId3"/>
            </p:custDataLst>
          </p:nvPr>
        </p:nvSpPr>
        <p:spPr>
          <a:xfrm>
            <a:off x="1371600" y="3005861"/>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fr-FR"/>
              <a:t>Cliquez pour modifier les styles du texte du masque</a:t>
            </a:r>
          </a:p>
          <a:p>
            <a:pPr lvl="1"/>
            <a:r>
              <a:rPr lang="fr-FR"/>
              <a:t>Deuxième niveau</a:t>
            </a:r>
          </a:p>
        </p:txBody>
      </p:sp>
      <p:sp>
        <p:nvSpPr>
          <p:cNvPr id="9" name="Content Placeholder 8"/>
          <p:cNvSpPr>
            <a:spLocks noGrp="1"/>
          </p:cNvSpPr>
          <p:nvPr>
            <p:ph sz="quarter" idx="13"/>
            <p:custDataLst>
              <p:tags r:id="rId4"/>
            </p:custDataLst>
          </p:nvPr>
        </p:nvSpPr>
        <p:spPr>
          <a:xfrm>
            <a:off x="1371600" y="4338370"/>
            <a:ext cx="7388352" cy="1215923"/>
          </a:xfrm>
          <a:prstGeom prst="rect">
            <a:avLst/>
          </a:prstGeom>
        </p:spPr>
        <p:txBody>
          <a:bodyPr vert="horz" wrap="square" lIns="90876" tIns="34653" rIns="90876" bIns="34653" anchor="ctr">
            <a:normAutofit/>
          </a:bodyPr>
          <a:lstStyle>
            <a:lvl1pPr algn="l" rtl="0" eaLnBrk="1" latinLnBrk="0" hangingPunct="1">
              <a:buNone/>
              <a:defRPr sz="3200"/>
            </a:lvl1pPr>
            <a:lvl2pPr algn="l" rtl="0" eaLnBrk="1" latinLnBrk="0" hangingPunct="1">
              <a:buNone/>
              <a:defRPr sz="3200"/>
            </a:lvl2pPr>
            <a:lvl3pPr algn="l" rtl="0" eaLnBrk="1" latinLnBrk="0" hangingPunct="1">
              <a:buNone/>
              <a:defRPr sz="3200"/>
            </a:lvl3pPr>
            <a:lvl4pPr algn="l" rtl="0" eaLnBrk="1" latinLnBrk="0" hangingPunct="1">
              <a:buNone/>
              <a:defRPr sz="3200"/>
            </a:lvl4pPr>
            <a:lvl5pPr algn="l" rtl="0" eaLnBrk="1" latinLnBrk="0" hangingPunct="1">
              <a:buNone/>
              <a:defRPr sz="3200"/>
            </a:lvl5pPr>
          </a:lstStyle>
          <a:p>
            <a:pPr lvl="0"/>
            <a:r>
              <a:rPr lang="fr-FR"/>
              <a:t>Cliquez pour modifier les styles du texte du masque</a:t>
            </a:r>
          </a:p>
          <a:p>
            <a:pPr lvl="1"/>
            <a:r>
              <a:rPr lang="fr-FR"/>
              <a:t>Deuxième niveau</a:t>
            </a:r>
          </a:p>
        </p:txBody>
      </p:sp>
      <p:pic>
        <p:nvPicPr>
          <p:cNvPr id="10" name="Picture 9" descr="Answer1.png"/>
          <p:cNvPicPr>
            <a:picLocks/>
          </p:cNvPicPr>
          <p:nvPr userDrawn="1">
            <p:custDataLst>
              <p:tags r:id="rId5"/>
            </p:custDataLst>
          </p:nvPr>
        </p:nvPicPr>
        <p:blipFill>
          <a:blip r:embed="rId9" cstate="screen"/>
          <a:stretch>
            <a:fillRect/>
          </a:stretch>
        </p:blipFill>
        <p:spPr>
          <a:xfrm>
            <a:off x="155448" y="1852688"/>
            <a:ext cx="857250" cy="857250"/>
          </a:xfrm>
          <a:prstGeom prst="rect">
            <a:avLst/>
          </a:prstGeom>
        </p:spPr>
      </p:pic>
      <p:pic>
        <p:nvPicPr>
          <p:cNvPr id="11" name="Picture 10" descr="Answer2.png"/>
          <p:cNvPicPr>
            <a:picLocks/>
          </p:cNvPicPr>
          <p:nvPr userDrawn="1">
            <p:custDataLst>
              <p:tags r:id="rId6"/>
            </p:custDataLst>
          </p:nvPr>
        </p:nvPicPr>
        <p:blipFill>
          <a:blip r:embed="rId10" cstate="screen"/>
          <a:stretch>
            <a:fillRect/>
          </a:stretch>
        </p:blipFill>
        <p:spPr>
          <a:xfrm>
            <a:off x="155448" y="3185198"/>
            <a:ext cx="857250" cy="857250"/>
          </a:xfrm>
          <a:prstGeom prst="rect">
            <a:avLst/>
          </a:prstGeom>
        </p:spPr>
      </p:pic>
      <p:pic>
        <p:nvPicPr>
          <p:cNvPr id="12" name="Picture 11" descr="Answer3.png"/>
          <p:cNvPicPr>
            <a:picLocks/>
          </p:cNvPicPr>
          <p:nvPr userDrawn="1">
            <p:custDataLst>
              <p:tags r:id="rId7"/>
            </p:custDataLst>
          </p:nvPr>
        </p:nvPicPr>
        <p:blipFill>
          <a:blip r:embed="rId11" cstate="screen"/>
          <a:stretch>
            <a:fillRect/>
          </a:stretch>
        </p:blipFill>
        <p:spPr>
          <a:xfrm>
            <a:off x="155448" y="4517707"/>
            <a:ext cx="857250" cy="857250"/>
          </a:xfrm>
          <a:prstGeom prst="rect">
            <a:avLst/>
          </a:prstGeom>
        </p:spPr>
      </p:pic>
    </p:spTree>
    <p:custDataLst>
      <p:custData r:id="rId1"/>
    </p:custData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ouse Mischief 6 - Drawing">
    <p:spTree>
      <p:nvGrpSpPr>
        <p:cNvPr id="1" name=""/>
        <p:cNvGrpSpPr/>
        <p:nvPr/>
      </p:nvGrpSpPr>
      <p:grpSpPr>
        <a:xfrm>
          <a:off x="0" y="0"/>
          <a:ext cx="0" cy="0"/>
          <a:chOff x="0" y="0"/>
          <a:chExt cx="0" cy="0"/>
        </a:xfrm>
      </p:grpSpPr>
      <p:sp>
        <p:nvSpPr>
          <p:cNvPr id="6" name="Text Placeholder 5"/>
          <p:cNvSpPr>
            <a:spLocks noGrp="1"/>
          </p:cNvSpPr>
          <p:nvPr>
            <p:ph type="body" idx="10"/>
          </p:nvPr>
        </p:nvSpPr>
        <p:spPr>
          <a:xfrm>
            <a:off x="155448" y="116586"/>
            <a:ext cx="8833104" cy="759180"/>
          </a:xfrm>
        </p:spPr>
        <p:txBody>
          <a:bodyPr vert="horz" wrap="square" anchor="ctr" anchorCtr="1">
            <a:normAutofit/>
          </a:bodyPr>
          <a:lstStyle>
            <a:lvl1pPr algn="l" rtl="0" eaLnBrk="1" latinLnBrk="0" hangingPunct="1">
              <a:buNone/>
              <a:defRPr/>
            </a:lvl1pPr>
            <a:lvl2pPr algn="l" rtl="0" eaLnBrk="1" latinLnBrk="0" hangingPunct="1">
              <a:buNone/>
              <a:defRPr/>
            </a:lvl2pPr>
            <a:lvl3pPr algn="l" rtl="0" eaLnBrk="1" latinLnBrk="0" hangingPunct="1">
              <a:buNone/>
              <a:defRPr/>
            </a:lvl3pPr>
            <a:lvl4pPr algn="l" rtl="0" eaLnBrk="1" latinLnBrk="0" hangingPunct="1">
              <a:buNone/>
              <a:defRPr/>
            </a:lvl4pPr>
            <a:lvl5pPr algn="l" rtl="0" eaLnBrk="1" latinLnBrk="0" hangingPunct="1">
              <a:buNone/>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pic>
        <p:nvPicPr>
          <p:cNvPr id="7" name="Picture 6" descr="Palette.png"/>
          <p:cNvPicPr>
            <a:picLocks/>
          </p:cNvPicPr>
          <p:nvPr userDrawn="1">
            <p:custDataLst>
              <p:tags r:id="rId2"/>
            </p:custDataLst>
          </p:nvPr>
        </p:nvPicPr>
        <p:blipFill>
          <a:blip r:embed="rId4" cstate="screen"/>
          <a:stretch>
            <a:fillRect/>
          </a:stretch>
        </p:blipFill>
        <p:spPr>
          <a:xfrm>
            <a:off x="155448" y="1523390"/>
            <a:ext cx="804672" cy="5065410"/>
          </a:xfrm>
          <a:prstGeom prst="rect">
            <a:avLst/>
          </a:prstGeom>
        </p:spPr>
      </p:pic>
    </p:spTree>
    <p:custDataLst>
      <p:custData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a:t>Cliquez pour modifier le style du titre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‹N°›</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Cliquez pour modifier le style du titre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9/15/2023</a:t>
            </a:fld>
            <a:endParaRPr lang="en-US" dirty="0"/>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‹N°›</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fr-FR"/>
              <a:t>Cliquez pour modifier le style du titre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9/15/2023</a:t>
            </a:fld>
            <a:endParaRPr lang="en-US" dirty="0"/>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‹N°›</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a:t>Cliquez pour modifier le style du titre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fr-FR"/>
              <a:t>Cliquez pour modifier le style du titre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‹N°›</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a:t>Cliquez pour modifier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a:t>Cliquez pour modifier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9/15/2023</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‹N°›</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dirty="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fr-FR"/>
              <a:t>Cliquez pour modifier le style du titre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9/15/2023</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9" r:id="rId13"/>
    <p:sldLayoutId id="2147483700" r:id="rId14"/>
    <p:sldLayoutId id="2147483701" r:id="rId15"/>
    <p:sldLayoutId id="2147483662" r:id="rId16"/>
    <p:sldLayoutId id="2147483667" r:id="rId17"/>
    <p:sldLayoutId id="2147483669" r:id="rId18"/>
    <p:sldLayoutId id="2147483676" r:id="rId19"/>
    <p:sldLayoutId id="2147483677" r:id="rId20"/>
    <p:sldLayoutId id="2147483679" r:id="rId21"/>
    <p:sldLayoutId id="2147483680" r:id="rId22"/>
    <p:sldLayoutId id="2147483681" r:id="rId23"/>
    <p:sldLayoutId id="2147483682" r:id="rId24"/>
    <p:sldLayoutId id="2147483683" r:id="rId25"/>
    <p:sldLayoutId id="2147483702" r:id="rId26"/>
    <p:sldLayoutId id="2147483703" r:id="rId27"/>
    <p:sldLayoutId id="2147483704" r:id="rId28"/>
    <p:sldLayoutId id="2147483708" r:id="rId29"/>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2a00:1450:4007:813::2003]/" TargetMode="External"/><Relationship Id="rId2" Type="http://schemas.openxmlformats.org/officeDocument/2006/relationships/hyperlink" Target="http://216.58.204.227/"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ut-lens.univ-artois.f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ana.org/domains/root/db"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www.afnic.fr/fr/votre-nom-de-domaine/comment-choisir-et-creer-mon-nom-de-domaine/annuaire-des-bureaux-d-enregistremen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ovh.com/fr/domaines/" TargetMode="External"/><Relationship Id="rId2" Type="http://schemas.openxmlformats.org/officeDocument/2006/relationships/hyperlink" Target="http://www.bookmyname.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hyperlink" Target="https://wordpress.org/about/requirement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www.hebergratuit.com/" TargetMode="External"/><Relationship Id="rId3" Type="http://schemas.openxmlformats.org/officeDocument/2006/relationships/hyperlink" Target="https://fr.000webhost.com/" TargetMode="External"/><Relationship Id="rId7" Type="http://schemas.openxmlformats.org/officeDocument/2006/relationships/hyperlink" Target="https://www.awardspace.com/" TargetMode="External"/><Relationship Id="rId2" Type="http://schemas.openxmlformats.org/officeDocument/2006/relationships/hyperlink" Target="http://www.webou.net/" TargetMode="External"/><Relationship Id="rId1" Type="http://schemas.openxmlformats.org/officeDocument/2006/relationships/slideLayout" Target="../slideLayouts/slideLayout2.xml"/><Relationship Id="rId6" Type="http://schemas.openxmlformats.org/officeDocument/2006/relationships/hyperlink" Target="https://www.firstheberg.com/fr/" TargetMode="External"/><Relationship Id="rId5" Type="http://schemas.openxmlformats.org/officeDocument/2006/relationships/hyperlink" Target="http://www.lescigales.org/" TargetMode="External"/><Relationship Id="rId4" Type="http://schemas.openxmlformats.org/officeDocument/2006/relationships/hyperlink" Target="https://www.alwaysdata.com/fr/" TargetMode="External"/><Relationship Id="rId9" Type="http://schemas.openxmlformats.org/officeDocument/2006/relationships/hyperlink" Target="https://www.virtual-info.info/cart.php?gid=1"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fr.wordpress.co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filezilla-project.org/" TargetMode="External"/><Relationship Id="rId2" Type="http://schemas.openxmlformats.org/officeDocument/2006/relationships/hyperlink" Target="https://fr.wordpress.or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lpctour.alwaysdata.net/" TargetMode="External"/><Relationship Id="rId2" Type="http://schemas.openxmlformats.org/officeDocument/2006/relationships/hyperlink" Target="https://www.alwaysdata.com/fr/" TargetMode="External"/><Relationship Id="rId1" Type="http://schemas.openxmlformats.org/officeDocument/2006/relationships/slideLayout" Target="../slideLayouts/slideLayout2.xml"/><Relationship Id="rId5" Type="http://schemas.openxmlformats.org/officeDocument/2006/relationships/hyperlink" Target="ftp://ftp-lpctour.alwaysdata.net/" TargetMode="External"/><Relationship Id="rId4" Type="http://schemas.openxmlformats.org/officeDocument/2006/relationships/hyperlink" Target="https://admin.alwaysdata.com/ftp/"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lpctour.alwaysdata.net/" TargetMode="External"/><Relationship Id="rId2" Type="http://schemas.openxmlformats.org/officeDocument/2006/relationships/hyperlink" Target="https://admin.alwaysdata.com/database/?type=mysql"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fr.000webhost.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lpctour.alwaysdata.net/wp-login.php/" TargetMode="External"/><Relationship Id="rId2" Type="http://schemas.openxmlformats.org/officeDocument/2006/relationships/hyperlink" Target="http://lpctour.alwaysdata.net/wp-admin/" TargetMode="External"/><Relationship Id="rId1" Type="http://schemas.openxmlformats.org/officeDocument/2006/relationships/slideLayout" Target="../slideLayouts/slideLayout2.xml"/><Relationship Id="rId6" Type="http://schemas.openxmlformats.org/officeDocument/2006/relationships/hyperlink" Target="https://lpctour-2019.000webhostapp.com/" TargetMode="External"/><Relationship Id="rId5" Type="http://schemas.openxmlformats.org/officeDocument/2006/relationships/hyperlink" Target="http://lpctour.alwaysdata.net/" TargetMode="External"/><Relationship Id="rId4" Type="http://schemas.openxmlformats.org/officeDocument/2006/relationships/hyperlink" Target="https://lpctour-2019.000webhostapp.com/wp-admi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whatwpthemeisthat.com/" TargetMode="External"/><Relationship Id="rId2" Type="http://schemas.openxmlformats.org/officeDocument/2006/relationships/hyperlink" Target="https://themeforest.ne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half" idx="2"/>
          </p:nvPr>
        </p:nvSpPr>
        <p:spPr>
          <a:xfrm>
            <a:off x="1600200" y="5486400"/>
            <a:ext cx="7315200" cy="1228748"/>
          </a:xfrm>
        </p:spPr>
        <p:txBody>
          <a:bodyPr/>
          <a:lstStyle/>
          <a:p>
            <a:r>
              <a:rPr lang="fr-FR" b="1" dirty="0"/>
              <a:t>LP C-TOUR </a:t>
            </a:r>
            <a:r>
              <a:rPr lang="fr-FR" b="1" cap="all" dirty="0"/>
              <a:t>- IUT Lens </a:t>
            </a:r>
            <a:endParaRPr lang="fr-FR" i="1" dirty="0"/>
          </a:p>
          <a:p>
            <a:endParaRPr lang="fr-FR" i="1" dirty="0"/>
          </a:p>
          <a:p>
            <a:endParaRPr lang="fr-FR" b="1" cap="all" dirty="0"/>
          </a:p>
          <a:p>
            <a:endParaRPr lang="fr-FR" dirty="0"/>
          </a:p>
        </p:txBody>
      </p:sp>
      <p:sp>
        <p:nvSpPr>
          <p:cNvPr id="3" name="Titre 2"/>
          <p:cNvSpPr>
            <a:spLocks noGrp="1"/>
          </p:cNvSpPr>
          <p:nvPr>
            <p:ph type="title"/>
          </p:nvPr>
        </p:nvSpPr>
        <p:spPr/>
        <p:txBody>
          <a:bodyPr>
            <a:normAutofit fontScale="90000"/>
          </a:bodyPr>
          <a:lstStyle/>
          <a:p>
            <a:r>
              <a:rPr lang="fr-FR" dirty="0"/>
              <a:t>Comprendre le fonctionnement d’internet, savoir créer un site vitrine.</a:t>
            </a:r>
          </a:p>
        </p:txBody>
      </p:sp>
      <p:sp>
        <p:nvSpPr>
          <p:cNvPr id="6" name="Titre 1"/>
          <p:cNvSpPr txBox="1">
            <a:spLocks/>
          </p:cNvSpPr>
          <p:nvPr/>
        </p:nvSpPr>
        <p:spPr>
          <a:xfrm>
            <a:off x="2786050" y="2786058"/>
            <a:ext cx="6215074" cy="1828800"/>
          </a:xfrm>
          <a:prstGeom prst="rect">
            <a:avLst/>
          </a:prstGeom>
        </p:spPr>
        <p:txBody>
          <a:bodyPr vert="horz" anchor="ctr">
            <a:normAutofit/>
          </a:bodyPr>
          <a:lstStyle/>
          <a:p>
            <a:pPr lvl="0" algn="r">
              <a:spcBef>
                <a:spcPct val="0"/>
              </a:spcBef>
              <a:defRPr/>
            </a:pPr>
            <a:r>
              <a:rPr lang="fr-FR" sz="4000" dirty="0">
                <a:solidFill>
                  <a:schemeClr val="tx1">
                    <a:lumMod val="75000"/>
                    <a:lumOff val="25000"/>
                  </a:schemeClr>
                </a:solidFill>
                <a:latin typeface="+mj-lt"/>
                <a:ea typeface="+mj-ea"/>
                <a:cs typeface="+mj-cs"/>
              </a:rPr>
              <a:t>Informatique Appliquée</a:t>
            </a:r>
            <a:endParaRPr kumimoji="0" lang="fr-FR" sz="40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
        <p:nvSpPr>
          <p:cNvPr id="9" name="ZoneTexte 8"/>
          <p:cNvSpPr txBox="1"/>
          <p:nvPr/>
        </p:nvSpPr>
        <p:spPr>
          <a:xfrm>
            <a:off x="-32" y="4834732"/>
            <a:ext cx="1428760" cy="369332"/>
          </a:xfrm>
          <a:prstGeom prst="rect">
            <a:avLst/>
          </a:prstGeom>
          <a:noFill/>
        </p:spPr>
        <p:txBody>
          <a:bodyPr wrap="square" rtlCol="0">
            <a:spAutoFit/>
          </a:bodyPr>
          <a:lstStyle/>
          <a:p>
            <a:pPr algn="ctr"/>
            <a:r>
              <a:rPr lang="fr-FR" dirty="0"/>
              <a:t>2023 /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Espace réservé du contenu 2"/>
          <p:cNvSpPr>
            <a:spLocks noGrp="1"/>
          </p:cNvSpPr>
          <p:nvPr>
            <p:ph sz="quarter" idx="1"/>
          </p:nvPr>
        </p:nvSpPr>
        <p:spPr>
          <a:xfrm>
            <a:off x="612648" y="1600200"/>
            <a:ext cx="8153400" cy="1845974"/>
          </a:xfrm>
        </p:spPr>
        <p:txBody>
          <a:bodyPr>
            <a:normAutofit fontScale="92500" lnSpcReduction="20000"/>
          </a:bodyPr>
          <a:lstStyle/>
          <a:p>
            <a:r>
              <a:rPr lang="fr-FR" dirty="0"/>
              <a:t>La fonction de base d’un réseau informatique est de faire communiquer un ordinateur avec un autre ordinateur. Voire plusieurs ordinateurs… Une architecture simple consisterait à relier chaque ordinateur avec tous les autres…</a:t>
            </a:r>
          </a:p>
        </p:txBody>
      </p:sp>
      <p:pic>
        <p:nvPicPr>
          <p:cNvPr id="5" name="Image 4"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358359"/>
            <a:ext cx="712316" cy="723367"/>
          </a:xfrm>
          <a:prstGeom prst="rect">
            <a:avLst/>
          </a:prstGeom>
        </p:spPr>
      </p:pic>
      <p:pic>
        <p:nvPicPr>
          <p:cNvPr id="6" name="Image 5"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56992"/>
            <a:ext cx="712316" cy="723367"/>
          </a:xfrm>
          <a:prstGeom prst="rect">
            <a:avLst/>
          </a:prstGeom>
        </p:spPr>
      </p:pic>
      <p:cxnSp>
        <p:nvCxnSpPr>
          <p:cNvPr id="8" name="Connecteur droit avec flèche 7"/>
          <p:cNvCxnSpPr>
            <a:stCxn id="5" idx="3"/>
            <a:endCxn id="6" idx="1"/>
          </p:cNvCxnSpPr>
          <p:nvPr/>
        </p:nvCxnSpPr>
        <p:spPr>
          <a:xfrm flipV="1">
            <a:off x="2115964" y="3718676"/>
            <a:ext cx="4256236" cy="1367"/>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9" name="Image 8"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708" y="5241720"/>
            <a:ext cx="712316" cy="723367"/>
          </a:xfrm>
          <a:prstGeom prst="rect">
            <a:avLst/>
          </a:prstGeom>
        </p:spPr>
      </p:pic>
      <p:cxnSp>
        <p:nvCxnSpPr>
          <p:cNvPr id="10" name="Connecteur droit avec flèche 9"/>
          <p:cNvCxnSpPr>
            <a:stCxn id="5" idx="2"/>
            <a:endCxn id="9" idx="1"/>
          </p:cNvCxnSpPr>
          <p:nvPr/>
        </p:nvCxnSpPr>
        <p:spPr>
          <a:xfrm>
            <a:off x="1759806" y="4081726"/>
            <a:ext cx="2315902" cy="1521678"/>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Connecteur droit avec flèche 12"/>
          <p:cNvCxnSpPr>
            <a:stCxn id="6" idx="2"/>
            <a:endCxn id="9" idx="3"/>
          </p:cNvCxnSpPr>
          <p:nvPr/>
        </p:nvCxnSpPr>
        <p:spPr>
          <a:xfrm flipH="1">
            <a:off x="4788024" y="4080359"/>
            <a:ext cx="1940334" cy="1523045"/>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16" name="Image 15"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5708" y="4050614"/>
            <a:ext cx="712316" cy="723367"/>
          </a:xfrm>
          <a:prstGeom prst="rect">
            <a:avLst/>
          </a:prstGeom>
        </p:spPr>
      </p:pic>
      <p:cxnSp>
        <p:nvCxnSpPr>
          <p:cNvPr id="17" name="Connecteur droit avec flèche 16"/>
          <p:cNvCxnSpPr>
            <a:endCxn id="16" idx="1"/>
          </p:cNvCxnSpPr>
          <p:nvPr/>
        </p:nvCxnSpPr>
        <p:spPr>
          <a:xfrm>
            <a:off x="2147338" y="3913750"/>
            <a:ext cx="1928370" cy="498548"/>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20" name="Connecteur droit avec flèche 19"/>
          <p:cNvCxnSpPr>
            <a:stCxn id="16" idx="3"/>
          </p:cNvCxnSpPr>
          <p:nvPr/>
        </p:nvCxnSpPr>
        <p:spPr>
          <a:xfrm flipV="1">
            <a:off x="4788024" y="3913750"/>
            <a:ext cx="1615550" cy="498548"/>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23" name="Connecteur droit avec flèche 22"/>
          <p:cNvCxnSpPr>
            <a:stCxn id="9" idx="0"/>
            <a:endCxn id="16" idx="2"/>
          </p:cNvCxnSpPr>
          <p:nvPr/>
        </p:nvCxnSpPr>
        <p:spPr>
          <a:xfrm flipV="1">
            <a:off x="4431866" y="4773981"/>
            <a:ext cx="0" cy="467739"/>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sp>
        <p:nvSpPr>
          <p:cNvPr id="38" name="ZoneTexte 37"/>
          <p:cNvSpPr txBox="1"/>
          <p:nvPr/>
        </p:nvSpPr>
        <p:spPr>
          <a:xfrm>
            <a:off x="827584" y="5877272"/>
            <a:ext cx="7704856" cy="923330"/>
          </a:xfrm>
          <a:prstGeom prst="rect">
            <a:avLst/>
          </a:prstGeom>
          <a:noFill/>
        </p:spPr>
        <p:txBody>
          <a:bodyPr wrap="square" rtlCol="0">
            <a:spAutoFit/>
          </a:bodyPr>
          <a:lstStyle/>
          <a:p>
            <a:pPr algn="ctr"/>
            <a:r>
              <a:rPr lang="fr-FR" sz="2700" dirty="0"/>
              <a:t>Un peu compliqué à mettre en œuvre avec plus de 5 milliards d’appareils connectés à internet…</a:t>
            </a:r>
          </a:p>
        </p:txBody>
      </p:sp>
    </p:spTree>
    <p:extLst>
      <p:ext uri="{BB962C8B-B14F-4D97-AF65-F5344CB8AC3E}">
        <p14:creationId xmlns:p14="http://schemas.microsoft.com/office/powerpoint/2010/main" val="140341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F1B8C-EAD6-49E2-A8DA-94062E17EEAF}"/>
              </a:ext>
            </a:extLst>
          </p:cNvPr>
          <p:cNvSpPr>
            <a:spLocks noGrp="1"/>
          </p:cNvSpPr>
          <p:nvPr>
            <p:ph type="title"/>
          </p:nvPr>
        </p:nvSpPr>
        <p:spPr/>
        <p:txBody>
          <a:bodyPr/>
          <a:lstStyle/>
          <a:p>
            <a:r>
              <a:rPr lang="fr-FR" dirty="0"/>
              <a:t>Le RGPD</a:t>
            </a:r>
          </a:p>
        </p:txBody>
      </p:sp>
      <p:sp>
        <p:nvSpPr>
          <p:cNvPr id="3" name="ZoneTexte 2">
            <a:extLst>
              <a:ext uri="{FF2B5EF4-FFF2-40B4-BE49-F238E27FC236}">
                <a16:creationId xmlns:a16="http://schemas.microsoft.com/office/drawing/2014/main" id="{CC0C5C64-BFF5-414C-A042-C83EE2589D4A}"/>
              </a:ext>
            </a:extLst>
          </p:cNvPr>
          <p:cNvSpPr txBox="1"/>
          <p:nvPr/>
        </p:nvSpPr>
        <p:spPr>
          <a:xfrm>
            <a:off x="179512" y="1628800"/>
            <a:ext cx="8712968" cy="4879284"/>
          </a:xfrm>
          <a:prstGeom prst="rect">
            <a:avLst/>
          </a:prstGeom>
          <a:noFill/>
        </p:spPr>
        <p:txBody>
          <a:bodyPr wrap="square" rtlCol="0">
            <a:spAutoFit/>
          </a:bodyPr>
          <a:lstStyle/>
          <a:p>
            <a:pPr marL="320040" indent="-320040" fontAlgn="base">
              <a:lnSpc>
                <a:spcPct val="80000"/>
              </a:lnSpc>
              <a:spcBef>
                <a:spcPts val="700"/>
              </a:spcBef>
              <a:buClr>
                <a:schemeClr val="accent2"/>
              </a:buClr>
              <a:buSzPct val="60000"/>
              <a:buFont typeface="Wingdings"/>
              <a:buChar char=""/>
            </a:pPr>
            <a:r>
              <a:rPr lang="fr-FR" sz="2200" b="1" dirty="0"/>
              <a:t>Le RGPD (Règlement Général sur la Protection des données) ou GDPR (General Data Protection </a:t>
            </a:r>
            <a:r>
              <a:rPr lang="fr-FR" sz="2200" b="1" dirty="0" err="1"/>
              <a:t>Regulation</a:t>
            </a:r>
            <a:r>
              <a:rPr lang="fr-FR" sz="2200" b="1" dirty="0"/>
              <a:t>)</a:t>
            </a:r>
          </a:p>
          <a:p>
            <a:pPr marL="320040" indent="-320040" fontAlgn="base">
              <a:lnSpc>
                <a:spcPct val="80000"/>
              </a:lnSpc>
              <a:spcBef>
                <a:spcPts val="700"/>
              </a:spcBef>
              <a:buClr>
                <a:schemeClr val="accent2"/>
              </a:buClr>
              <a:buSzPct val="60000"/>
              <a:buFont typeface="Wingdings"/>
              <a:buChar char=""/>
            </a:pPr>
            <a:endParaRPr lang="fr-FR" sz="2200" b="1" dirty="0"/>
          </a:p>
          <a:p>
            <a:pPr marL="320040" indent="-320040" fontAlgn="base">
              <a:lnSpc>
                <a:spcPct val="80000"/>
              </a:lnSpc>
              <a:spcBef>
                <a:spcPts val="700"/>
              </a:spcBef>
              <a:buClr>
                <a:schemeClr val="accent2"/>
              </a:buClr>
              <a:buSzPct val="60000"/>
              <a:buFont typeface="Wingdings"/>
              <a:buChar char=""/>
            </a:pPr>
            <a:r>
              <a:rPr lang="fr-FR" sz="2200" b="1" dirty="0"/>
              <a:t>En place depuis le 25/05/2018</a:t>
            </a:r>
          </a:p>
          <a:p>
            <a:pPr marL="320040" indent="-320040" fontAlgn="base">
              <a:lnSpc>
                <a:spcPct val="80000"/>
              </a:lnSpc>
              <a:spcBef>
                <a:spcPts val="700"/>
              </a:spcBef>
              <a:buClr>
                <a:schemeClr val="accent2"/>
              </a:buClr>
              <a:buSzPct val="60000"/>
              <a:buFont typeface="Wingdings"/>
              <a:buChar char=""/>
            </a:pPr>
            <a:endParaRPr lang="fr-FR" sz="2200" b="1" dirty="0"/>
          </a:p>
          <a:p>
            <a:pPr marL="320040" indent="-320040" fontAlgn="base">
              <a:lnSpc>
                <a:spcPct val="80000"/>
              </a:lnSpc>
              <a:spcBef>
                <a:spcPts val="700"/>
              </a:spcBef>
              <a:buClr>
                <a:schemeClr val="accent2"/>
              </a:buClr>
              <a:buSzPct val="60000"/>
              <a:buFont typeface="Wingdings"/>
              <a:buChar char=""/>
            </a:pPr>
            <a:r>
              <a:rPr lang="fr-FR" sz="2200" b="1" dirty="0"/>
              <a:t>Sanction : jusqu’à 20M€ ou 2% à 4% du CA mondial…</a:t>
            </a:r>
          </a:p>
          <a:p>
            <a:pPr marL="320040" indent="-320040" fontAlgn="base">
              <a:lnSpc>
                <a:spcPct val="80000"/>
              </a:lnSpc>
              <a:spcBef>
                <a:spcPts val="700"/>
              </a:spcBef>
              <a:buClr>
                <a:schemeClr val="accent2"/>
              </a:buClr>
              <a:buSzPct val="60000"/>
              <a:buFont typeface="Wingdings"/>
              <a:buChar char=""/>
            </a:pPr>
            <a:endParaRPr lang="fr-FR" sz="2200" b="1" dirty="0"/>
          </a:p>
          <a:p>
            <a:pPr marL="320040" indent="-320040" fontAlgn="base">
              <a:lnSpc>
                <a:spcPct val="80000"/>
              </a:lnSpc>
              <a:spcBef>
                <a:spcPts val="700"/>
              </a:spcBef>
              <a:buClr>
                <a:schemeClr val="accent2"/>
              </a:buClr>
              <a:buSzPct val="60000"/>
              <a:buFont typeface="Wingdings"/>
              <a:buChar char=""/>
            </a:pPr>
            <a:r>
              <a:rPr lang="fr-FR" sz="2200" b="1" dirty="0"/>
              <a:t>Objectif : Redonner aux citoyens le contrôle de leurs données personnelles</a:t>
            </a:r>
          </a:p>
          <a:p>
            <a:pPr marL="320040" indent="-320040" fontAlgn="base">
              <a:lnSpc>
                <a:spcPct val="80000"/>
              </a:lnSpc>
              <a:spcBef>
                <a:spcPts val="700"/>
              </a:spcBef>
              <a:buClr>
                <a:schemeClr val="accent2"/>
              </a:buClr>
              <a:buSzPct val="60000"/>
              <a:buFont typeface="Wingdings"/>
              <a:buChar char=""/>
            </a:pPr>
            <a:endParaRPr lang="fr-FR" sz="2200" b="1" dirty="0"/>
          </a:p>
          <a:p>
            <a:pPr marL="320040" indent="-320040" fontAlgn="base">
              <a:lnSpc>
                <a:spcPct val="80000"/>
              </a:lnSpc>
              <a:spcBef>
                <a:spcPts val="700"/>
              </a:spcBef>
              <a:buClr>
                <a:schemeClr val="accent2"/>
              </a:buClr>
              <a:buSzPct val="60000"/>
              <a:buFont typeface="Wingdings"/>
              <a:buChar char=""/>
            </a:pPr>
            <a:r>
              <a:rPr lang="fr-FR" sz="2200" b="1" dirty="0"/>
              <a:t>Le RGPD est une réglementation européenne </a:t>
            </a:r>
            <a:r>
              <a:rPr lang="fr-FR" sz="2200" b="1" dirty="0">
                <a:sym typeface="Wingdings" panose="05000000000000000000" pitchFamily="2" charset="2"/>
              </a:rPr>
              <a:t> La législation se place du point de vue de l’internaute : si vous traitez des données d’un individu résidant dans l’un des 28 membres de l’UE, vous êtes concerné.</a:t>
            </a:r>
            <a:endParaRPr lang="fr-FR" sz="2200" b="1" dirty="0"/>
          </a:p>
          <a:p>
            <a:endParaRPr lang="fr-FR" dirty="0"/>
          </a:p>
        </p:txBody>
      </p:sp>
    </p:spTree>
    <p:extLst>
      <p:ext uri="{BB962C8B-B14F-4D97-AF65-F5344CB8AC3E}">
        <p14:creationId xmlns:p14="http://schemas.microsoft.com/office/powerpoint/2010/main" val="42133270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C25BC2-29F0-4C84-91CE-23EBCC215EDC}"/>
              </a:ext>
            </a:extLst>
          </p:cNvPr>
          <p:cNvSpPr>
            <a:spLocks noGrp="1"/>
          </p:cNvSpPr>
          <p:nvPr>
            <p:ph type="title"/>
          </p:nvPr>
        </p:nvSpPr>
        <p:spPr/>
        <p:txBody>
          <a:bodyPr/>
          <a:lstStyle/>
          <a:p>
            <a:r>
              <a:rPr lang="fr-FR" dirty="0"/>
              <a:t>Le RGPD</a:t>
            </a:r>
          </a:p>
        </p:txBody>
      </p:sp>
      <p:pic>
        <p:nvPicPr>
          <p:cNvPr id="4" name="Image 3">
            <a:extLst>
              <a:ext uri="{FF2B5EF4-FFF2-40B4-BE49-F238E27FC236}">
                <a16:creationId xmlns:a16="http://schemas.microsoft.com/office/drawing/2014/main" id="{C30BBA1B-260C-4A76-AF71-3A5B78131A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940" y="1556792"/>
            <a:ext cx="6480720" cy="5132680"/>
          </a:xfrm>
          <a:prstGeom prst="rect">
            <a:avLst/>
          </a:prstGeom>
        </p:spPr>
      </p:pic>
    </p:spTree>
    <p:extLst>
      <p:ext uri="{BB962C8B-B14F-4D97-AF65-F5344CB8AC3E}">
        <p14:creationId xmlns:p14="http://schemas.microsoft.com/office/powerpoint/2010/main" val="2713838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53473C-F99C-401D-B18C-B6E50DDD216D}"/>
              </a:ext>
            </a:extLst>
          </p:cNvPr>
          <p:cNvSpPr>
            <a:spLocks noGrp="1"/>
          </p:cNvSpPr>
          <p:nvPr>
            <p:ph type="title"/>
          </p:nvPr>
        </p:nvSpPr>
        <p:spPr/>
        <p:txBody>
          <a:bodyPr/>
          <a:lstStyle/>
          <a:p>
            <a:r>
              <a:rPr lang="fr-FR" dirty="0"/>
              <a:t>Le RGPD</a:t>
            </a:r>
          </a:p>
        </p:txBody>
      </p:sp>
      <p:sp>
        <p:nvSpPr>
          <p:cNvPr id="3" name="Espace réservé du contenu 2">
            <a:extLst>
              <a:ext uri="{FF2B5EF4-FFF2-40B4-BE49-F238E27FC236}">
                <a16:creationId xmlns:a16="http://schemas.microsoft.com/office/drawing/2014/main" id="{CCD77E6C-684A-4DF9-A691-27BEA211FF9D}"/>
              </a:ext>
            </a:extLst>
          </p:cNvPr>
          <p:cNvSpPr>
            <a:spLocks noGrp="1"/>
          </p:cNvSpPr>
          <p:nvPr>
            <p:ph sz="quarter" idx="1"/>
          </p:nvPr>
        </p:nvSpPr>
        <p:spPr/>
        <p:txBody>
          <a:bodyPr>
            <a:normAutofit fontScale="85000" lnSpcReduction="20000"/>
          </a:bodyPr>
          <a:lstStyle/>
          <a:p>
            <a:pPr fontAlgn="base"/>
            <a:r>
              <a:rPr lang="fr-FR" b="1" dirty="0"/>
              <a:t>Concrètement, qu’est-ce que la législation prévoit ?</a:t>
            </a:r>
          </a:p>
          <a:p>
            <a:pPr marL="365760" lvl="1" indent="0" fontAlgn="base">
              <a:buNone/>
            </a:pPr>
            <a:r>
              <a:rPr lang="fr-FR" dirty="0"/>
              <a:t>Pour être très concret, le RGPD comporte </a:t>
            </a:r>
            <a:r>
              <a:rPr lang="fr-FR" b="1" dirty="0"/>
              <a:t>trois volets importants</a:t>
            </a:r>
            <a:r>
              <a:rPr lang="fr-FR" dirty="0"/>
              <a:t>, qu’il s’agit de prendre en compte :</a:t>
            </a:r>
          </a:p>
          <a:p>
            <a:pPr lvl="1" fontAlgn="base"/>
            <a:r>
              <a:rPr lang="fr-FR" b="1" dirty="0"/>
              <a:t>L’amélioration du consentement de l’utilisateur</a:t>
            </a:r>
            <a:r>
              <a:rPr lang="fr-FR" dirty="0"/>
              <a:t> lorsqu’un site web récolte ses données à caractère personnel. Que ce soit via des formulaires, ou bien vis-à-vis des cookies, le visiteur doit être informé qu’il partage ses données, et savoir explicitement à quelles fins.</a:t>
            </a:r>
          </a:p>
          <a:p>
            <a:pPr lvl="1" fontAlgn="base"/>
            <a:r>
              <a:rPr lang="fr-FR" b="1" dirty="0"/>
              <a:t>La traçabilité et la haute sécurité des données des utilisateurs</a:t>
            </a:r>
            <a:r>
              <a:rPr lang="fr-FR" dirty="0"/>
              <a:t>. La législation durcit les lois existantes en matière de failles de sécurité de la data, et rend l’entreprise qui les récolte responsable de leur bon stockage et de leur protection.</a:t>
            </a:r>
          </a:p>
          <a:p>
            <a:pPr lvl="1" fontAlgn="base"/>
            <a:r>
              <a:rPr lang="fr-FR" b="1" dirty="0"/>
              <a:t>Le droit de l’internaute à rectifier, modifier, supprimer ou recueillir ses données</a:t>
            </a:r>
            <a:r>
              <a:rPr lang="fr-FR" dirty="0"/>
              <a:t> à caractère personnel, et ce à tout moment.</a:t>
            </a:r>
          </a:p>
          <a:p>
            <a:endParaRPr lang="fr-FR" dirty="0"/>
          </a:p>
        </p:txBody>
      </p:sp>
    </p:spTree>
    <p:extLst>
      <p:ext uri="{BB962C8B-B14F-4D97-AF65-F5344CB8AC3E}">
        <p14:creationId xmlns:p14="http://schemas.microsoft.com/office/powerpoint/2010/main" val="40706404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E5562A-52CD-469B-9379-9C0D15C74599}"/>
              </a:ext>
            </a:extLst>
          </p:cNvPr>
          <p:cNvSpPr>
            <a:spLocks noGrp="1"/>
          </p:cNvSpPr>
          <p:nvPr>
            <p:ph type="title"/>
          </p:nvPr>
        </p:nvSpPr>
        <p:spPr/>
        <p:txBody>
          <a:bodyPr/>
          <a:lstStyle/>
          <a:p>
            <a:r>
              <a:rPr lang="fr-FR" dirty="0"/>
              <a:t>Le RGPD</a:t>
            </a:r>
          </a:p>
        </p:txBody>
      </p:sp>
      <p:sp>
        <p:nvSpPr>
          <p:cNvPr id="3" name="Espace réservé du contenu 2">
            <a:extLst>
              <a:ext uri="{FF2B5EF4-FFF2-40B4-BE49-F238E27FC236}">
                <a16:creationId xmlns:a16="http://schemas.microsoft.com/office/drawing/2014/main" id="{194F92EB-C5CE-4CBB-8099-BA4057C457B9}"/>
              </a:ext>
            </a:extLst>
          </p:cNvPr>
          <p:cNvSpPr>
            <a:spLocks noGrp="1"/>
          </p:cNvSpPr>
          <p:nvPr>
            <p:ph sz="quarter" idx="1"/>
          </p:nvPr>
        </p:nvSpPr>
        <p:spPr/>
        <p:txBody>
          <a:bodyPr/>
          <a:lstStyle/>
          <a:p>
            <a:pPr marL="0" indent="0">
              <a:buNone/>
            </a:pPr>
            <a:r>
              <a:rPr lang="fr-FR" dirty="0"/>
              <a:t>Qu’est-ce qu’une donnée à caractère personnel ?</a:t>
            </a:r>
          </a:p>
          <a:p>
            <a:r>
              <a:rPr lang="fr-FR" dirty="0"/>
              <a:t>3 types de données personnelles :</a:t>
            </a:r>
          </a:p>
          <a:p>
            <a:pPr lvl="1"/>
            <a:r>
              <a:rPr lang="fr-FR" dirty="0"/>
              <a:t>Les données d’identifications</a:t>
            </a:r>
          </a:p>
          <a:p>
            <a:pPr lvl="2"/>
            <a:r>
              <a:rPr lang="fr-FR" dirty="0"/>
              <a:t>Nom, prénom, adresses (mail, postal ou IP), etc..</a:t>
            </a:r>
          </a:p>
          <a:p>
            <a:pPr lvl="1"/>
            <a:r>
              <a:rPr lang="fr-FR" dirty="0"/>
              <a:t>Les données « sensibles »</a:t>
            </a:r>
          </a:p>
          <a:p>
            <a:pPr lvl="2"/>
            <a:r>
              <a:rPr lang="fr-FR" dirty="0"/>
              <a:t>Raciales/ethniques, politiques, syndicales, philosophiques, etc…</a:t>
            </a:r>
          </a:p>
          <a:p>
            <a:pPr lvl="1"/>
            <a:r>
              <a:rPr lang="fr-FR" dirty="0"/>
              <a:t>Les données comportementales</a:t>
            </a:r>
          </a:p>
          <a:p>
            <a:pPr lvl="2"/>
            <a:r>
              <a:rPr lang="fr-FR" dirty="0"/>
              <a:t>Actions menées sur un site web, comme les visites ou les clics</a:t>
            </a:r>
          </a:p>
          <a:p>
            <a:endParaRPr lang="fr-FR" dirty="0"/>
          </a:p>
        </p:txBody>
      </p:sp>
    </p:spTree>
    <p:extLst>
      <p:ext uri="{BB962C8B-B14F-4D97-AF65-F5344CB8AC3E}">
        <p14:creationId xmlns:p14="http://schemas.microsoft.com/office/powerpoint/2010/main" val="254187060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035B5B-D8F8-4724-9605-08193A8858B9}"/>
              </a:ext>
            </a:extLst>
          </p:cNvPr>
          <p:cNvSpPr>
            <a:spLocks noGrp="1"/>
          </p:cNvSpPr>
          <p:nvPr>
            <p:ph type="title"/>
          </p:nvPr>
        </p:nvSpPr>
        <p:spPr/>
        <p:txBody>
          <a:bodyPr/>
          <a:lstStyle/>
          <a:p>
            <a:r>
              <a:rPr lang="fr-FR" dirty="0"/>
              <a:t>Le RGPD</a:t>
            </a:r>
          </a:p>
        </p:txBody>
      </p:sp>
      <p:sp>
        <p:nvSpPr>
          <p:cNvPr id="3" name="Espace réservé du contenu 2">
            <a:extLst>
              <a:ext uri="{FF2B5EF4-FFF2-40B4-BE49-F238E27FC236}">
                <a16:creationId xmlns:a16="http://schemas.microsoft.com/office/drawing/2014/main" id="{4ADCEC22-D216-4157-89B7-57CD82981CBC}"/>
              </a:ext>
            </a:extLst>
          </p:cNvPr>
          <p:cNvSpPr>
            <a:spLocks noGrp="1"/>
          </p:cNvSpPr>
          <p:nvPr>
            <p:ph sz="quarter" idx="1"/>
          </p:nvPr>
        </p:nvSpPr>
        <p:spPr>
          <a:xfrm>
            <a:off x="612648" y="1600200"/>
            <a:ext cx="8153400" cy="4853136"/>
          </a:xfrm>
        </p:spPr>
        <p:txBody>
          <a:bodyPr>
            <a:normAutofit fontScale="85000" lnSpcReduction="10000"/>
          </a:bodyPr>
          <a:lstStyle/>
          <a:p>
            <a:r>
              <a:rPr lang="fr-FR" dirty="0"/>
              <a:t>Lors de la collecte de données personnel il dois y avoir une demande de permission ou de consentement qui doit être :</a:t>
            </a:r>
          </a:p>
          <a:p>
            <a:pPr lvl="1"/>
            <a:r>
              <a:rPr lang="fr-FR" dirty="0"/>
              <a:t>Explicite</a:t>
            </a:r>
          </a:p>
          <a:p>
            <a:pPr lvl="2"/>
            <a:r>
              <a:rPr lang="fr-FR" dirty="0"/>
              <a:t>Indique clairement la définition exacte des données qui seront recueillies</a:t>
            </a:r>
          </a:p>
          <a:p>
            <a:pPr lvl="1"/>
            <a:r>
              <a:rPr lang="fr-FR" dirty="0"/>
              <a:t>Informée</a:t>
            </a:r>
          </a:p>
          <a:p>
            <a:pPr lvl="2"/>
            <a:r>
              <a:rPr lang="fr-FR" dirty="0"/>
              <a:t>Indiquer clairement l’utilisation qui sera faite des données personnelles récoltés</a:t>
            </a:r>
          </a:p>
          <a:p>
            <a:pPr lvl="1"/>
            <a:r>
              <a:rPr lang="fr-FR" dirty="0"/>
              <a:t>Active</a:t>
            </a:r>
          </a:p>
          <a:p>
            <a:pPr lvl="2"/>
            <a:r>
              <a:rPr lang="fr-FR" dirty="0"/>
              <a:t>Dois nécessité une action de l’utilisation (pas de case à cocher pré-cocher)</a:t>
            </a:r>
          </a:p>
          <a:p>
            <a:pPr lvl="1"/>
            <a:r>
              <a:rPr lang="fr-FR" dirty="0"/>
              <a:t>Cohérente avec leurs utilisations prévue</a:t>
            </a:r>
          </a:p>
          <a:p>
            <a:pPr lvl="2"/>
            <a:r>
              <a:rPr lang="fr-FR" dirty="0"/>
              <a:t>Interdiction de demander l'âge ou le sexe d’une personne sur un formulaire d’inscription pour une simple newsletter</a:t>
            </a:r>
          </a:p>
        </p:txBody>
      </p:sp>
    </p:spTree>
    <p:extLst>
      <p:ext uri="{BB962C8B-B14F-4D97-AF65-F5344CB8AC3E}">
        <p14:creationId xmlns:p14="http://schemas.microsoft.com/office/powerpoint/2010/main" val="28411319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1951FA-F6A4-4EE6-99AD-9F7CCCEEA5AA}"/>
              </a:ext>
            </a:extLst>
          </p:cNvPr>
          <p:cNvSpPr>
            <a:spLocks noGrp="1"/>
          </p:cNvSpPr>
          <p:nvPr>
            <p:ph type="title"/>
          </p:nvPr>
        </p:nvSpPr>
        <p:spPr/>
        <p:txBody>
          <a:bodyPr/>
          <a:lstStyle/>
          <a:p>
            <a:r>
              <a:rPr lang="fr-FR" dirty="0"/>
              <a:t>Le RGPD</a:t>
            </a:r>
          </a:p>
        </p:txBody>
      </p:sp>
      <p:pic>
        <p:nvPicPr>
          <p:cNvPr id="4" name="Image 3">
            <a:extLst>
              <a:ext uri="{FF2B5EF4-FFF2-40B4-BE49-F238E27FC236}">
                <a16:creationId xmlns:a16="http://schemas.microsoft.com/office/drawing/2014/main" id="{2F0AA5A1-9215-414D-9832-90715B41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8910" y="2134578"/>
            <a:ext cx="4182851" cy="3588102"/>
          </a:xfrm>
          <a:prstGeom prst="rect">
            <a:avLst/>
          </a:prstGeom>
        </p:spPr>
      </p:pic>
      <p:pic>
        <p:nvPicPr>
          <p:cNvPr id="6" name="Image 5">
            <a:extLst>
              <a:ext uri="{FF2B5EF4-FFF2-40B4-BE49-F238E27FC236}">
                <a16:creationId xmlns:a16="http://schemas.microsoft.com/office/drawing/2014/main" id="{46899C06-1547-4926-8DD7-0BD4ABB9E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431" y="2132856"/>
            <a:ext cx="4197188" cy="3600400"/>
          </a:xfrm>
          <a:prstGeom prst="rect">
            <a:avLst/>
          </a:prstGeom>
        </p:spPr>
      </p:pic>
    </p:spTree>
    <p:extLst>
      <p:ext uri="{BB962C8B-B14F-4D97-AF65-F5344CB8AC3E}">
        <p14:creationId xmlns:p14="http://schemas.microsoft.com/office/powerpoint/2010/main" val="17806450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F8E21C-EEA2-4B03-95F6-763B4ED9A231}"/>
              </a:ext>
            </a:extLst>
          </p:cNvPr>
          <p:cNvSpPr>
            <a:spLocks noGrp="1"/>
          </p:cNvSpPr>
          <p:nvPr>
            <p:ph type="title"/>
          </p:nvPr>
        </p:nvSpPr>
        <p:spPr/>
        <p:txBody>
          <a:bodyPr/>
          <a:lstStyle/>
          <a:p>
            <a:r>
              <a:rPr lang="fr-FR" dirty="0"/>
              <a:t>Le RGPD</a:t>
            </a:r>
          </a:p>
        </p:txBody>
      </p:sp>
      <p:sp>
        <p:nvSpPr>
          <p:cNvPr id="3" name="Espace réservé du contenu 2">
            <a:extLst>
              <a:ext uri="{FF2B5EF4-FFF2-40B4-BE49-F238E27FC236}">
                <a16:creationId xmlns:a16="http://schemas.microsoft.com/office/drawing/2014/main" id="{D90597C0-D877-4F9C-A5E5-D5606B1C0EF8}"/>
              </a:ext>
            </a:extLst>
          </p:cNvPr>
          <p:cNvSpPr>
            <a:spLocks noGrp="1"/>
          </p:cNvSpPr>
          <p:nvPr>
            <p:ph sz="quarter" idx="1"/>
          </p:nvPr>
        </p:nvSpPr>
        <p:spPr/>
        <p:txBody>
          <a:bodyPr/>
          <a:lstStyle/>
          <a:p>
            <a:r>
              <a:rPr lang="fr-FR" dirty="0"/>
              <a:t>Votre site est concerné s’il comporte :</a:t>
            </a:r>
          </a:p>
          <a:p>
            <a:pPr lvl="1"/>
            <a:r>
              <a:rPr lang="fr-FR" dirty="0"/>
              <a:t>Un formulaire de contact</a:t>
            </a:r>
          </a:p>
          <a:p>
            <a:pPr lvl="1"/>
            <a:r>
              <a:rPr lang="fr-FR" dirty="0"/>
              <a:t>Certain service tiers (google </a:t>
            </a:r>
            <a:r>
              <a:rPr lang="fr-FR" dirty="0" err="1"/>
              <a:t>analytics</a:t>
            </a:r>
            <a:r>
              <a:rPr lang="fr-FR" dirty="0"/>
              <a:t>, réseaux sociaux, régies publicitaire, vidéo, etc…) car utilisation de cookies par le/les services tiers</a:t>
            </a:r>
          </a:p>
          <a:p>
            <a:pPr lvl="1"/>
            <a:r>
              <a:rPr lang="fr-FR" dirty="0"/>
              <a:t>S’il y a une inscription (exemple forum)</a:t>
            </a:r>
          </a:p>
          <a:p>
            <a:pPr lvl="1"/>
            <a:r>
              <a:rPr lang="fr-FR" dirty="0"/>
              <a:t>Par définition les sites de e-commerce</a:t>
            </a:r>
          </a:p>
          <a:p>
            <a:pPr lvl="1"/>
            <a:r>
              <a:rPr lang="fr-FR" dirty="0"/>
              <a:t>La possibilité de laisser des commentaires</a:t>
            </a:r>
          </a:p>
          <a:p>
            <a:pPr lvl="1"/>
            <a:endParaRPr lang="fr-FR" dirty="0"/>
          </a:p>
        </p:txBody>
      </p:sp>
    </p:spTree>
    <p:extLst>
      <p:ext uri="{BB962C8B-B14F-4D97-AF65-F5344CB8AC3E}">
        <p14:creationId xmlns:p14="http://schemas.microsoft.com/office/powerpoint/2010/main" val="25405427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608AE6-57A5-41DD-8C9C-655BFE90FB36}"/>
              </a:ext>
            </a:extLst>
          </p:cNvPr>
          <p:cNvSpPr>
            <a:spLocks noGrp="1"/>
          </p:cNvSpPr>
          <p:nvPr>
            <p:ph type="title"/>
          </p:nvPr>
        </p:nvSpPr>
        <p:spPr/>
        <p:txBody>
          <a:bodyPr/>
          <a:lstStyle/>
          <a:p>
            <a:r>
              <a:rPr lang="fr-FR" dirty="0"/>
              <a:t>Le RGPD et droits d’accès</a:t>
            </a:r>
          </a:p>
        </p:txBody>
      </p:sp>
      <p:sp>
        <p:nvSpPr>
          <p:cNvPr id="3" name="Espace réservé du contenu 2">
            <a:extLst>
              <a:ext uri="{FF2B5EF4-FFF2-40B4-BE49-F238E27FC236}">
                <a16:creationId xmlns:a16="http://schemas.microsoft.com/office/drawing/2014/main" id="{B518D79D-4762-463F-B6DD-71543486C06D}"/>
              </a:ext>
            </a:extLst>
          </p:cNvPr>
          <p:cNvSpPr>
            <a:spLocks noGrp="1"/>
          </p:cNvSpPr>
          <p:nvPr>
            <p:ph sz="quarter" idx="1"/>
          </p:nvPr>
        </p:nvSpPr>
        <p:spPr/>
        <p:txBody>
          <a:bodyPr/>
          <a:lstStyle/>
          <a:p>
            <a:r>
              <a:rPr lang="fr-FR" dirty="0"/>
              <a:t>Les propriétaires des données ont maintenant le droit de vous demander de :</a:t>
            </a:r>
          </a:p>
          <a:p>
            <a:pPr lvl="1"/>
            <a:r>
              <a:rPr lang="fr-FR" dirty="0"/>
              <a:t>Refuser le profilage</a:t>
            </a:r>
          </a:p>
          <a:p>
            <a:pPr lvl="1"/>
            <a:r>
              <a:rPr lang="fr-FR" dirty="0"/>
              <a:t>De modifier leurs données personnelles</a:t>
            </a:r>
          </a:p>
          <a:p>
            <a:pPr lvl="1"/>
            <a:r>
              <a:rPr lang="fr-FR" dirty="0"/>
              <a:t>De supprimer leurs données personnelles</a:t>
            </a:r>
          </a:p>
          <a:p>
            <a:pPr lvl="1"/>
            <a:r>
              <a:rPr lang="fr-FR" dirty="0"/>
              <a:t>D’obtenir une copie de leurs données personnelles (portabilité)</a:t>
            </a:r>
          </a:p>
          <a:p>
            <a:pPr lvl="1"/>
            <a:r>
              <a:rPr lang="fr-FR" dirty="0"/>
              <a:t>Droit à l’oubli</a:t>
            </a:r>
          </a:p>
        </p:txBody>
      </p:sp>
    </p:spTree>
    <p:extLst>
      <p:ext uri="{BB962C8B-B14F-4D97-AF65-F5344CB8AC3E}">
        <p14:creationId xmlns:p14="http://schemas.microsoft.com/office/powerpoint/2010/main" val="166094933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72554-13DC-4CAF-A8E8-BFEAB8FAFBF6}"/>
              </a:ext>
            </a:extLst>
          </p:cNvPr>
          <p:cNvSpPr>
            <a:spLocks noGrp="1"/>
          </p:cNvSpPr>
          <p:nvPr>
            <p:ph type="title"/>
          </p:nvPr>
        </p:nvSpPr>
        <p:spPr/>
        <p:txBody>
          <a:bodyPr/>
          <a:lstStyle/>
          <a:p>
            <a:r>
              <a:rPr lang="fr-FR" dirty="0"/>
              <a:t>Le RGPD les Formulaires</a:t>
            </a:r>
          </a:p>
        </p:txBody>
      </p:sp>
      <p:sp>
        <p:nvSpPr>
          <p:cNvPr id="3" name="Espace réservé du contenu 2">
            <a:extLst>
              <a:ext uri="{FF2B5EF4-FFF2-40B4-BE49-F238E27FC236}">
                <a16:creationId xmlns:a16="http://schemas.microsoft.com/office/drawing/2014/main" id="{ADA677B6-432D-411F-8BA6-9C5FEAA926B3}"/>
              </a:ext>
            </a:extLst>
          </p:cNvPr>
          <p:cNvSpPr>
            <a:spLocks noGrp="1"/>
          </p:cNvSpPr>
          <p:nvPr>
            <p:ph sz="quarter" idx="1"/>
          </p:nvPr>
        </p:nvSpPr>
        <p:spPr>
          <a:xfrm>
            <a:off x="612648" y="1600200"/>
            <a:ext cx="8153400" cy="5069160"/>
          </a:xfrm>
        </p:spPr>
        <p:txBody>
          <a:bodyPr>
            <a:normAutofit fontScale="92500"/>
          </a:bodyPr>
          <a:lstStyle/>
          <a:p>
            <a:r>
              <a:rPr lang="fr-FR" dirty="0"/>
              <a:t>Bonnes pratiques :</a:t>
            </a:r>
          </a:p>
          <a:p>
            <a:pPr lvl="1"/>
            <a:r>
              <a:rPr lang="fr-FR" dirty="0"/>
              <a:t>Minimiser les informations collectées</a:t>
            </a:r>
          </a:p>
          <a:p>
            <a:pPr lvl="2"/>
            <a:r>
              <a:rPr lang="fr-FR" dirty="0"/>
              <a:t>Uniquement les données utiles et nécessaires au traitement déclaré</a:t>
            </a:r>
          </a:p>
          <a:p>
            <a:pPr lvl="1"/>
            <a:r>
              <a:rPr lang="fr-FR" dirty="0"/>
              <a:t>Attentions aux données sensibles (raciales, politiques, etc..)</a:t>
            </a:r>
          </a:p>
          <a:p>
            <a:pPr lvl="2"/>
            <a:r>
              <a:rPr lang="fr-FR" dirty="0"/>
              <a:t>Demande une protection importante</a:t>
            </a:r>
          </a:p>
          <a:p>
            <a:pPr lvl="1"/>
            <a:r>
              <a:rPr lang="fr-FR" dirty="0"/>
              <a:t>Demande de consentement</a:t>
            </a:r>
          </a:p>
          <a:p>
            <a:pPr lvl="2"/>
            <a:r>
              <a:rPr lang="fr-FR" dirty="0"/>
              <a:t>Explicite et actif (indiquer l’utilisation précise des données, etc..)</a:t>
            </a:r>
          </a:p>
          <a:p>
            <a:pPr lvl="2"/>
            <a:r>
              <a:rPr lang="fr-FR" dirty="0"/>
              <a:t>Conserver une preuve du consentement</a:t>
            </a:r>
          </a:p>
          <a:p>
            <a:pPr lvl="1"/>
            <a:r>
              <a:rPr lang="fr-FR" dirty="0"/>
              <a:t>Conserver les données des « non-actif » 3 ans maximum</a:t>
            </a:r>
          </a:p>
          <a:p>
            <a:pPr lvl="1"/>
            <a:r>
              <a:rPr lang="fr-FR" dirty="0"/>
              <a:t>Utiliser le « https » pour collecter les données personnelles</a:t>
            </a:r>
          </a:p>
        </p:txBody>
      </p:sp>
    </p:spTree>
    <p:extLst>
      <p:ext uri="{BB962C8B-B14F-4D97-AF65-F5344CB8AC3E}">
        <p14:creationId xmlns:p14="http://schemas.microsoft.com/office/powerpoint/2010/main" val="20418846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7F2108-A75D-4F22-AE42-C06D8203C057}"/>
              </a:ext>
            </a:extLst>
          </p:cNvPr>
          <p:cNvSpPr>
            <a:spLocks noGrp="1"/>
          </p:cNvSpPr>
          <p:nvPr>
            <p:ph type="title"/>
          </p:nvPr>
        </p:nvSpPr>
        <p:spPr/>
        <p:txBody>
          <a:bodyPr/>
          <a:lstStyle/>
          <a:p>
            <a:r>
              <a:rPr lang="fr-FR" dirty="0"/>
              <a:t>Le RGPD les Commentaires</a:t>
            </a:r>
          </a:p>
        </p:txBody>
      </p:sp>
      <p:sp>
        <p:nvSpPr>
          <p:cNvPr id="3" name="Espace réservé du contenu 2">
            <a:extLst>
              <a:ext uri="{FF2B5EF4-FFF2-40B4-BE49-F238E27FC236}">
                <a16:creationId xmlns:a16="http://schemas.microsoft.com/office/drawing/2014/main" id="{61BCBE79-FAC0-4C28-8727-DE5E3CB88338}"/>
              </a:ext>
            </a:extLst>
          </p:cNvPr>
          <p:cNvSpPr>
            <a:spLocks noGrp="1"/>
          </p:cNvSpPr>
          <p:nvPr>
            <p:ph sz="quarter" idx="1"/>
          </p:nvPr>
        </p:nvSpPr>
        <p:spPr/>
        <p:txBody>
          <a:bodyPr>
            <a:normAutofit fontScale="85000" lnSpcReduction="20000"/>
          </a:bodyPr>
          <a:lstStyle/>
          <a:p>
            <a:r>
              <a:rPr lang="fr-FR" dirty="0"/>
              <a:t>Les commentaires sont un autre point de contact entre vous et vos visiteurs, où ils vous laissent potentiellement des données. Sur ce point, deux possibilités s’offrent à vous pour être sûr de récolter le consentement de ceux qui souhaitent s’y exprimer.</a:t>
            </a:r>
          </a:p>
          <a:p>
            <a:pPr lvl="1"/>
            <a:r>
              <a:rPr lang="fr-FR" dirty="0"/>
              <a:t>N’autoriser la publication de commentaires que lorsque l’utilisateur est connecté à son compte</a:t>
            </a:r>
          </a:p>
          <a:p>
            <a:pPr lvl="2"/>
            <a:r>
              <a:rPr lang="fr-FR" dirty="0"/>
              <a:t>Si la personne est enregistrée, elle a forcément accepté votre politique de confidentialité lors de la création de son compte. Donc inutile de lui redemander.</a:t>
            </a:r>
          </a:p>
          <a:p>
            <a:pPr lvl="1"/>
            <a:r>
              <a:rPr lang="fr-FR" dirty="0"/>
              <a:t>Ajouter un message-type de consentement “J’ai lu et accepte la politique de confidentialité de ce site” dans l’espace des commentaires.</a:t>
            </a:r>
          </a:p>
          <a:p>
            <a:pPr lvl="2"/>
            <a:r>
              <a:rPr lang="fr-FR" dirty="0"/>
              <a:t>Utiliser « WP Comment Policy </a:t>
            </a:r>
            <a:r>
              <a:rPr lang="fr-FR" dirty="0" err="1"/>
              <a:t>Checkbox</a:t>
            </a:r>
            <a:r>
              <a:rPr lang="fr-FR" dirty="0"/>
              <a:t> » par exemple (avec « Loco Translate » pour le traduire en français</a:t>
            </a:r>
          </a:p>
          <a:p>
            <a:pPr lvl="2"/>
            <a:endParaRPr lang="fr-FR" dirty="0"/>
          </a:p>
        </p:txBody>
      </p:sp>
    </p:spTree>
    <p:extLst>
      <p:ext uri="{BB962C8B-B14F-4D97-AF65-F5344CB8AC3E}">
        <p14:creationId xmlns:p14="http://schemas.microsoft.com/office/powerpoint/2010/main" val="4124392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Espace réservé du contenu 2"/>
          <p:cNvSpPr>
            <a:spLocks noGrp="1"/>
          </p:cNvSpPr>
          <p:nvPr>
            <p:ph sz="quarter" idx="1"/>
          </p:nvPr>
        </p:nvSpPr>
        <p:spPr>
          <a:xfrm>
            <a:off x="612648" y="1600200"/>
            <a:ext cx="8153400" cy="1478035"/>
          </a:xfrm>
        </p:spPr>
        <p:txBody>
          <a:bodyPr>
            <a:normAutofit/>
          </a:bodyPr>
          <a:lstStyle/>
          <a:p>
            <a:r>
              <a:rPr lang="fr-FR" dirty="0"/>
              <a:t>La solution est de connecter les ordinateurs à un « nœud » qui se chargera de distribuer les messages entre chaque ordinateur</a:t>
            </a:r>
          </a:p>
        </p:txBody>
      </p:sp>
      <p:pic>
        <p:nvPicPr>
          <p:cNvPr id="5" name="Image 4"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428" y="3114109"/>
            <a:ext cx="712316" cy="723367"/>
          </a:xfrm>
          <a:prstGeom prst="rect">
            <a:avLst/>
          </a:prstGeom>
        </p:spPr>
      </p:pic>
      <p:cxnSp>
        <p:nvCxnSpPr>
          <p:cNvPr id="8" name="Connecteur droit avec flèche 7"/>
          <p:cNvCxnSpPr>
            <a:stCxn id="5" idx="3"/>
          </p:cNvCxnSpPr>
          <p:nvPr/>
        </p:nvCxnSpPr>
        <p:spPr>
          <a:xfrm>
            <a:off x="1832744" y="3475793"/>
            <a:ext cx="2101028" cy="84312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7" name="Image 6"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3772" y="4221088"/>
            <a:ext cx="755576" cy="555663"/>
          </a:xfrm>
          <a:prstGeom prst="rect">
            <a:avLst/>
          </a:prstGeom>
        </p:spPr>
      </p:pic>
      <p:pic>
        <p:nvPicPr>
          <p:cNvPr id="18" name="Image 17"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9372" y="2969460"/>
            <a:ext cx="712316" cy="723367"/>
          </a:xfrm>
          <a:prstGeom prst="rect">
            <a:avLst/>
          </a:prstGeom>
        </p:spPr>
      </p:pic>
      <p:cxnSp>
        <p:nvCxnSpPr>
          <p:cNvPr id="19" name="Connecteur droit avec flèche 18"/>
          <p:cNvCxnSpPr/>
          <p:nvPr/>
        </p:nvCxnSpPr>
        <p:spPr>
          <a:xfrm flipH="1">
            <a:off x="4689348" y="3500080"/>
            <a:ext cx="2186908" cy="756313"/>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1" name="Image 20"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461766"/>
            <a:ext cx="712316" cy="723367"/>
          </a:xfrm>
          <a:prstGeom prst="rect">
            <a:avLst/>
          </a:prstGeom>
        </p:spPr>
      </p:pic>
      <p:cxnSp>
        <p:nvCxnSpPr>
          <p:cNvPr id="22" name="Connecteur droit avec flèche 21"/>
          <p:cNvCxnSpPr/>
          <p:nvPr/>
        </p:nvCxnSpPr>
        <p:spPr>
          <a:xfrm flipH="1" flipV="1">
            <a:off x="4689348" y="4716472"/>
            <a:ext cx="2101028" cy="1203132"/>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4" name="Image 23"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890" y="5461766"/>
            <a:ext cx="712316" cy="723367"/>
          </a:xfrm>
          <a:prstGeom prst="rect">
            <a:avLst/>
          </a:prstGeom>
        </p:spPr>
      </p:pic>
      <p:cxnSp>
        <p:nvCxnSpPr>
          <p:cNvPr id="25" name="Connecteur droit avec flèche 24"/>
          <p:cNvCxnSpPr>
            <a:stCxn id="24" idx="3"/>
          </p:cNvCxnSpPr>
          <p:nvPr/>
        </p:nvCxnSpPr>
        <p:spPr>
          <a:xfrm flipV="1">
            <a:off x="1912206" y="4716471"/>
            <a:ext cx="2021566" cy="1106979"/>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503288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18B14D-E7EA-44BE-89DA-28E774E23511}"/>
              </a:ext>
            </a:extLst>
          </p:cNvPr>
          <p:cNvSpPr>
            <a:spLocks noGrp="1"/>
          </p:cNvSpPr>
          <p:nvPr>
            <p:ph type="title"/>
          </p:nvPr>
        </p:nvSpPr>
        <p:spPr/>
        <p:txBody>
          <a:bodyPr/>
          <a:lstStyle/>
          <a:p>
            <a:r>
              <a:rPr lang="fr-FR" dirty="0"/>
              <a:t>Le RGPD les Plugins &amp; Scripts</a:t>
            </a:r>
          </a:p>
        </p:txBody>
      </p:sp>
      <p:sp>
        <p:nvSpPr>
          <p:cNvPr id="3" name="Espace réservé du contenu 2">
            <a:extLst>
              <a:ext uri="{FF2B5EF4-FFF2-40B4-BE49-F238E27FC236}">
                <a16:creationId xmlns:a16="http://schemas.microsoft.com/office/drawing/2014/main" id="{B61BF9B6-519A-4A85-A56D-CEF3121F1A6D}"/>
              </a:ext>
            </a:extLst>
          </p:cNvPr>
          <p:cNvSpPr>
            <a:spLocks noGrp="1"/>
          </p:cNvSpPr>
          <p:nvPr>
            <p:ph sz="quarter" idx="1"/>
          </p:nvPr>
        </p:nvSpPr>
        <p:spPr/>
        <p:txBody>
          <a:bodyPr>
            <a:normAutofit fontScale="77500" lnSpcReduction="20000"/>
          </a:bodyPr>
          <a:lstStyle/>
          <a:p>
            <a:r>
              <a:rPr lang="fr-FR" dirty="0"/>
              <a:t>Plugins (extension Wordpress)</a:t>
            </a:r>
          </a:p>
          <a:p>
            <a:pPr lvl="1"/>
            <a:r>
              <a:rPr lang="fr-FR" dirty="0"/>
              <a:t>Plugins de formulaire (Contact </a:t>
            </a:r>
            <a:r>
              <a:rPr lang="fr-FR" dirty="0" err="1"/>
              <a:t>Form</a:t>
            </a:r>
            <a:r>
              <a:rPr lang="fr-FR" dirty="0"/>
              <a:t> 7, QUFORM, etc...)</a:t>
            </a:r>
          </a:p>
          <a:p>
            <a:pPr lvl="1"/>
            <a:r>
              <a:rPr lang="fr-FR" dirty="0"/>
              <a:t>Scripts de mesures d’</a:t>
            </a:r>
            <a:r>
              <a:rPr lang="fr-FR" dirty="0" err="1"/>
              <a:t>audiance</a:t>
            </a:r>
            <a:r>
              <a:rPr lang="fr-FR" dirty="0"/>
              <a:t> (Alexa, Google Analytics, etc…)</a:t>
            </a:r>
          </a:p>
          <a:p>
            <a:pPr lvl="1"/>
            <a:r>
              <a:rPr lang="fr-FR" dirty="0"/>
              <a:t>Régis publicitaires</a:t>
            </a:r>
          </a:p>
          <a:p>
            <a:pPr lvl="1"/>
            <a:r>
              <a:rPr lang="fr-FR" dirty="0"/>
              <a:t>Réseaux Sociaux</a:t>
            </a:r>
          </a:p>
          <a:p>
            <a:pPr lvl="1"/>
            <a:r>
              <a:rPr lang="fr-FR" dirty="0"/>
              <a:t>Commentaires</a:t>
            </a:r>
          </a:p>
          <a:p>
            <a:pPr lvl="1"/>
            <a:r>
              <a:rPr lang="fr-FR" dirty="0"/>
              <a:t>Lecteur </a:t>
            </a:r>
            <a:r>
              <a:rPr lang="fr-FR" dirty="0" err="1"/>
              <a:t>video</a:t>
            </a:r>
            <a:r>
              <a:rPr lang="fr-FR" dirty="0"/>
              <a:t> (</a:t>
            </a:r>
            <a:r>
              <a:rPr lang="fr-FR" dirty="0" err="1"/>
              <a:t>Youtube</a:t>
            </a:r>
            <a:r>
              <a:rPr lang="fr-FR" dirty="0"/>
              <a:t>, etc…)</a:t>
            </a:r>
          </a:p>
          <a:p>
            <a:r>
              <a:rPr lang="fr-FR" dirty="0"/>
              <a:t>Les données collectées par ses services tiers engage votre responsabilité !</a:t>
            </a:r>
          </a:p>
          <a:p>
            <a:pPr lvl="1"/>
            <a:r>
              <a:rPr lang="fr-FR" dirty="0"/>
              <a:t>Utiliser des services conforme aux RGPD</a:t>
            </a:r>
          </a:p>
          <a:p>
            <a:pPr lvl="1"/>
            <a:r>
              <a:rPr lang="fr-FR" dirty="0"/>
              <a:t>Ou utiliser l’application « </a:t>
            </a:r>
            <a:r>
              <a:rPr lang="fr-FR" dirty="0" err="1"/>
              <a:t>Tarteaucitron</a:t>
            </a:r>
            <a:r>
              <a:rPr lang="fr-FR" dirty="0"/>
              <a:t> » qui est recommandé par la CNIL et qui désactive les captures des données personnelles des plugins tiers non conforme RGPD et ajoute la demande de consentement selon les services tiers utilisés sur votre site</a:t>
            </a:r>
          </a:p>
        </p:txBody>
      </p:sp>
    </p:spTree>
    <p:extLst>
      <p:ext uri="{BB962C8B-B14F-4D97-AF65-F5344CB8AC3E}">
        <p14:creationId xmlns:p14="http://schemas.microsoft.com/office/powerpoint/2010/main" val="19661758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2322B-A0AD-47B1-AE54-99DEA0943B10}"/>
              </a:ext>
            </a:extLst>
          </p:cNvPr>
          <p:cNvSpPr>
            <a:spLocks noGrp="1"/>
          </p:cNvSpPr>
          <p:nvPr>
            <p:ph type="title"/>
          </p:nvPr>
        </p:nvSpPr>
        <p:spPr/>
        <p:txBody>
          <a:bodyPr/>
          <a:lstStyle/>
          <a:p>
            <a:r>
              <a:rPr lang="fr-FR" dirty="0"/>
              <a:t>Le RGPD les mentions légales</a:t>
            </a:r>
          </a:p>
        </p:txBody>
      </p:sp>
      <p:sp>
        <p:nvSpPr>
          <p:cNvPr id="3" name="Espace réservé du contenu 2">
            <a:extLst>
              <a:ext uri="{FF2B5EF4-FFF2-40B4-BE49-F238E27FC236}">
                <a16:creationId xmlns:a16="http://schemas.microsoft.com/office/drawing/2014/main" id="{A1EA36C2-AA06-4C23-B6B3-2CA5D627ABCB}"/>
              </a:ext>
            </a:extLst>
          </p:cNvPr>
          <p:cNvSpPr>
            <a:spLocks noGrp="1"/>
          </p:cNvSpPr>
          <p:nvPr>
            <p:ph sz="quarter" idx="1"/>
          </p:nvPr>
        </p:nvSpPr>
        <p:spPr>
          <a:xfrm>
            <a:off x="612648" y="1600200"/>
            <a:ext cx="8207824" cy="5069160"/>
          </a:xfrm>
        </p:spPr>
        <p:txBody>
          <a:bodyPr>
            <a:normAutofit fontScale="70000" lnSpcReduction="20000"/>
          </a:bodyPr>
          <a:lstStyle/>
          <a:p>
            <a:r>
              <a:rPr lang="fr-FR" dirty="0"/>
              <a:t>Votre page de politique de confidentialité, généralement située dans votre pied de page, doit désormais expliquer concrètement ce que vous faites avec ces données.</a:t>
            </a:r>
          </a:p>
          <a:p>
            <a:r>
              <a:rPr lang="fr-FR" dirty="0"/>
              <a:t>Faites-y donc apparaître :</a:t>
            </a:r>
          </a:p>
          <a:p>
            <a:pPr lvl="1" fontAlgn="base"/>
            <a:r>
              <a:rPr lang="fr-FR" b="1" dirty="0"/>
              <a:t>Vos coordonnées</a:t>
            </a:r>
            <a:r>
              <a:rPr lang="fr-FR" dirty="0"/>
              <a:t>, ainsi que l’éditeur du site, et son hébergeur.</a:t>
            </a:r>
          </a:p>
          <a:p>
            <a:pPr lvl="1" fontAlgn="base"/>
            <a:r>
              <a:rPr lang="fr-FR" b="1" dirty="0"/>
              <a:t>Quel type de données vous récoltez</a:t>
            </a:r>
            <a:r>
              <a:rPr lang="fr-FR" dirty="0"/>
              <a:t> lors de l’inscription ou de la commande sur votre site web : noms, prénoms, email, téléphone, adresse postale, adresse IP…</a:t>
            </a:r>
          </a:p>
          <a:p>
            <a:pPr lvl="1" fontAlgn="base"/>
            <a:r>
              <a:rPr lang="fr-FR" b="1" dirty="0"/>
              <a:t>Pourquoi vous collectez ces données</a:t>
            </a:r>
            <a:r>
              <a:rPr lang="fr-FR" dirty="0"/>
              <a:t> : communication par newsletters, facturation, suivi du comportement de l’utilisateur sur le site…</a:t>
            </a:r>
          </a:p>
          <a:p>
            <a:pPr lvl="1" fontAlgn="base"/>
            <a:r>
              <a:rPr lang="fr-FR" b="1" dirty="0"/>
              <a:t>Combien de temps vous stockez ces données</a:t>
            </a:r>
            <a:r>
              <a:rPr lang="fr-FR" dirty="0"/>
              <a:t> : vous pouvez garder les données marketing 3 ans maximum, et les données liées à la facturation des commandes 6 ans maximum.</a:t>
            </a:r>
          </a:p>
          <a:p>
            <a:pPr lvl="1" fontAlgn="base"/>
            <a:r>
              <a:rPr lang="fr-FR" b="1" dirty="0"/>
              <a:t>Les mesures de sécurité que vous avez mises en place</a:t>
            </a:r>
            <a:r>
              <a:rPr lang="fr-FR" dirty="0"/>
              <a:t> pour assurer la protection de ces données, ainsi que la manière dont ils peuvent exercer leur droit de modification ou de suppression de ces données.</a:t>
            </a:r>
          </a:p>
          <a:p>
            <a:pPr fontAlgn="base"/>
            <a:r>
              <a:rPr lang="fr-FR" dirty="0"/>
              <a:t>Inspirez-vous des mentions de sites connue et reconnue (orange, </a:t>
            </a:r>
            <a:r>
              <a:rPr lang="fr-FR" dirty="0" err="1"/>
              <a:t>amazon</a:t>
            </a:r>
            <a:r>
              <a:rPr lang="fr-FR" dirty="0"/>
              <a:t>, etc..)</a:t>
            </a:r>
          </a:p>
        </p:txBody>
      </p:sp>
    </p:spTree>
    <p:extLst>
      <p:ext uri="{BB962C8B-B14F-4D97-AF65-F5344CB8AC3E}">
        <p14:creationId xmlns:p14="http://schemas.microsoft.com/office/powerpoint/2010/main" val="86379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Espace réservé du contenu 2"/>
          <p:cNvSpPr>
            <a:spLocks noGrp="1"/>
          </p:cNvSpPr>
          <p:nvPr>
            <p:ph sz="quarter" idx="1"/>
          </p:nvPr>
        </p:nvSpPr>
        <p:spPr>
          <a:xfrm>
            <a:off x="612648" y="1600200"/>
            <a:ext cx="8153400" cy="1478035"/>
          </a:xfrm>
        </p:spPr>
        <p:txBody>
          <a:bodyPr>
            <a:normAutofit/>
          </a:bodyPr>
          <a:lstStyle/>
          <a:p>
            <a:r>
              <a:rPr lang="fr-FR" dirty="0"/>
              <a:t>Et pour étendre le réseau… en connectant deux nœuds entre eux.</a:t>
            </a:r>
          </a:p>
        </p:txBody>
      </p:sp>
      <p:pic>
        <p:nvPicPr>
          <p:cNvPr id="5" name="Image 4"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7201" y="2776713"/>
            <a:ext cx="712316" cy="723367"/>
          </a:xfrm>
          <a:prstGeom prst="rect">
            <a:avLst/>
          </a:prstGeom>
        </p:spPr>
      </p:pic>
      <p:cxnSp>
        <p:nvCxnSpPr>
          <p:cNvPr id="8" name="Connecteur droit avec flèche 7"/>
          <p:cNvCxnSpPr>
            <a:stCxn id="5" idx="3"/>
          </p:cNvCxnSpPr>
          <p:nvPr/>
        </p:nvCxnSpPr>
        <p:spPr>
          <a:xfrm>
            <a:off x="1639517" y="3138397"/>
            <a:ext cx="988267" cy="95380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7" name="Image 6"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4524" y="4152359"/>
            <a:ext cx="755576" cy="555663"/>
          </a:xfrm>
          <a:prstGeom prst="rect">
            <a:avLst/>
          </a:prstGeom>
        </p:spPr>
      </p:pic>
      <p:pic>
        <p:nvPicPr>
          <p:cNvPr id="24" name="Image 23"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5461766"/>
            <a:ext cx="712316" cy="723367"/>
          </a:xfrm>
          <a:prstGeom prst="rect">
            <a:avLst/>
          </a:prstGeom>
        </p:spPr>
      </p:pic>
      <p:cxnSp>
        <p:nvCxnSpPr>
          <p:cNvPr id="25" name="Connecteur droit avec flèche 24"/>
          <p:cNvCxnSpPr>
            <a:stCxn id="24" idx="3"/>
          </p:cNvCxnSpPr>
          <p:nvPr/>
        </p:nvCxnSpPr>
        <p:spPr>
          <a:xfrm flipV="1">
            <a:off x="1611908" y="4689425"/>
            <a:ext cx="1015876" cy="1134025"/>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16" name="Image 15"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979" y="4092197"/>
            <a:ext cx="712316" cy="723367"/>
          </a:xfrm>
          <a:prstGeom prst="rect">
            <a:avLst/>
          </a:prstGeom>
        </p:spPr>
      </p:pic>
      <p:cxnSp>
        <p:nvCxnSpPr>
          <p:cNvPr id="17" name="Connecteur droit avec flèche 16"/>
          <p:cNvCxnSpPr>
            <a:stCxn id="16" idx="3"/>
            <a:endCxn id="7" idx="1"/>
          </p:cNvCxnSpPr>
          <p:nvPr/>
        </p:nvCxnSpPr>
        <p:spPr>
          <a:xfrm flipV="1">
            <a:off x="1596295" y="4430191"/>
            <a:ext cx="988229" cy="2369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0" name="Image 19"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8076" y="2776713"/>
            <a:ext cx="712316" cy="723367"/>
          </a:xfrm>
          <a:prstGeom prst="rect">
            <a:avLst/>
          </a:prstGeom>
        </p:spPr>
      </p:pic>
      <p:cxnSp>
        <p:nvCxnSpPr>
          <p:cNvPr id="23" name="Connecteur droit avec flèche 22"/>
          <p:cNvCxnSpPr>
            <a:stCxn id="20" idx="1"/>
          </p:cNvCxnSpPr>
          <p:nvPr/>
        </p:nvCxnSpPr>
        <p:spPr>
          <a:xfrm flipH="1">
            <a:off x="6313365" y="3138397"/>
            <a:ext cx="1074711" cy="95380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6" name="Image 25"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0856" y="4152359"/>
            <a:ext cx="755576" cy="555663"/>
          </a:xfrm>
          <a:prstGeom prst="rect">
            <a:avLst/>
          </a:prstGeom>
        </p:spPr>
      </p:pic>
      <p:pic>
        <p:nvPicPr>
          <p:cNvPr id="27" name="Image 26"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467" y="5461766"/>
            <a:ext cx="712316" cy="723367"/>
          </a:xfrm>
          <a:prstGeom prst="rect">
            <a:avLst/>
          </a:prstGeom>
        </p:spPr>
      </p:pic>
      <p:cxnSp>
        <p:nvCxnSpPr>
          <p:cNvPr id="28" name="Connecteur droit avec flèche 27"/>
          <p:cNvCxnSpPr>
            <a:stCxn id="27" idx="1"/>
          </p:cNvCxnSpPr>
          <p:nvPr/>
        </p:nvCxnSpPr>
        <p:spPr>
          <a:xfrm flipH="1" flipV="1">
            <a:off x="6328978" y="4738399"/>
            <a:ext cx="1031489" cy="108505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9" name="Image 28"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4854" y="4092197"/>
            <a:ext cx="712316" cy="723367"/>
          </a:xfrm>
          <a:prstGeom prst="rect">
            <a:avLst/>
          </a:prstGeom>
        </p:spPr>
      </p:pic>
      <p:cxnSp>
        <p:nvCxnSpPr>
          <p:cNvPr id="30" name="Connecteur droit avec flèche 29"/>
          <p:cNvCxnSpPr>
            <a:stCxn id="29" idx="1"/>
          </p:cNvCxnSpPr>
          <p:nvPr/>
        </p:nvCxnSpPr>
        <p:spPr>
          <a:xfrm flipH="1" flipV="1">
            <a:off x="6444208" y="4430191"/>
            <a:ext cx="900646" cy="2369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7" idx="3"/>
            <a:endCxn id="26" idx="1"/>
          </p:cNvCxnSpPr>
          <p:nvPr/>
        </p:nvCxnSpPr>
        <p:spPr>
          <a:xfrm>
            <a:off x="3340100" y="4430191"/>
            <a:ext cx="2290756" cy="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38154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Espace réservé du contenu 2"/>
          <p:cNvSpPr>
            <a:spLocks noGrp="1"/>
          </p:cNvSpPr>
          <p:nvPr>
            <p:ph sz="quarter" idx="1"/>
          </p:nvPr>
        </p:nvSpPr>
        <p:spPr>
          <a:xfrm>
            <a:off x="612648" y="1600200"/>
            <a:ext cx="8153400" cy="626885"/>
          </a:xfrm>
        </p:spPr>
        <p:txBody>
          <a:bodyPr>
            <a:normAutofit/>
          </a:bodyPr>
          <a:lstStyle/>
          <a:p>
            <a:r>
              <a:rPr lang="fr-FR" dirty="0"/>
              <a:t>Voire plus…</a:t>
            </a:r>
          </a:p>
        </p:txBody>
      </p:sp>
      <p:pic>
        <p:nvPicPr>
          <p:cNvPr id="5" name="Image 4"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349" y="2276059"/>
            <a:ext cx="712316" cy="723367"/>
          </a:xfrm>
          <a:prstGeom prst="rect">
            <a:avLst/>
          </a:prstGeom>
        </p:spPr>
      </p:pic>
      <p:cxnSp>
        <p:nvCxnSpPr>
          <p:cNvPr id="8" name="Connecteur droit avec flèche 7"/>
          <p:cNvCxnSpPr>
            <a:stCxn id="5" idx="3"/>
            <a:endCxn id="7" idx="1"/>
          </p:cNvCxnSpPr>
          <p:nvPr/>
        </p:nvCxnSpPr>
        <p:spPr>
          <a:xfrm>
            <a:off x="1574665" y="2637743"/>
            <a:ext cx="1268412" cy="862337"/>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7" name="Image 6"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077" y="3222248"/>
            <a:ext cx="755576" cy="555663"/>
          </a:xfrm>
          <a:prstGeom prst="rect">
            <a:avLst/>
          </a:prstGeom>
        </p:spPr>
      </p:pic>
      <p:pic>
        <p:nvPicPr>
          <p:cNvPr id="24" name="Image 23"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79" y="5213884"/>
            <a:ext cx="712316" cy="723367"/>
          </a:xfrm>
          <a:prstGeom prst="rect">
            <a:avLst/>
          </a:prstGeom>
        </p:spPr>
      </p:pic>
      <p:cxnSp>
        <p:nvCxnSpPr>
          <p:cNvPr id="25" name="Connecteur droit avec flèche 24"/>
          <p:cNvCxnSpPr>
            <a:stCxn id="24" idx="3"/>
            <a:endCxn id="22" idx="1"/>
          </p:cNvCxnSpPr>
          <p:nvPr/>
        </p:nvCxnSpPr>
        <p:spPr>
          <a:xfrm flipV="1">
            <a:off x="1370495" y="5356719"/>
            <a:ext cx="1616019" cy="218849"/>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16" name="Image 15"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32" y="3416227"/>
            <a:ext cx="712316" cy="723367"/>
          </a:xfrm>
          <a:prstGeom prst="rect">
            <a:avLst/>
          </a:prstGeom>
        </p:spPr>
      </p:pic>
      <p:cxnSp>
        <p:nvCxnSpPr>
          <p:cNvPr id="17" name="Connecteur droit avec flèche 16"/>
          <p:cNvCxnSpPr>
            <a:stCxn id="16" idx="3"/>
            <a:endCxn id="7" idx="1"/>
          </p:cNvCxnSpPr>
          <p:nvPr/>
        </p:nvCxnSpPr>
        <p:spPr>
          <a:xfrm flipV="1">
            <a:off x="1515048" y="3500080"/>
            <a:ext cx="1328029" cy="27783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0" name="Image 19"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1233" y="2436273"/>
            <a:ext cx="712316" cy="723367"/>
          </a:xfrm>
          <a:prstGeom prst="rect">
            <a:avLst/>
          </a:prstGeom>
        </p:spPr>
      </p:pic>
      <p:cxnSp>
        <p:nvCxnSpPr>
          <p:cNvPr id="23" name="Connecteur droit avec flèche 22"/>
          <p:cNvCxnSpPr>
            <a:stCxn id="20" idx="1"/>
            <a:endCxn id="26" idx="3"/>
          </p:cNvCxnSpPr>
          <p:nvPr/>
        </p:nvCxnSpPr>
        <p:spPr>
          <a:xfrm flipH="1">
            <a:off x="6675760" y="2797957"/>
            <a:ext cx="825473" cy="256588"/>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6" name="Image 25"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184" y="2776713"/>
            <a:ext cx="755576" cy="555663"/>
          </a:xfrm>
          <a:prstGeom prst="rect">
            <a:avLst/>
          </a:prstGeom>
        </p:spPr>
      </p:pic>
      <p:pic>
        <p:nvPicPr>
          <p:cNvPr id="27" name="Image 26"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467" y="5461766"/>
            <a:ext cx="712316" cy="723367"/>
          </a:xfrm>
          <a:prstGeom prst="rect">
            <a:avLst/>
          </a:prstGeom>
        </p:spPr>
      </p:pic>
      <p:cxnSp>
        <p:nvCxnSpPr>
          <p:cNvPr id="28" name="Connecteur droit avec flèche 27"/>
          <p:cNvCxnSpPr>
            <a:stCxn id="27" idx="1"/>
            <a:endCxn id="31" idx="3"/>
          </p:cNvCxnSpPr>
          <p:nvPr/>
        </p:nvCxnSpPr>
        <p:spPr>
          <a:xfrm flipH="1" flipV="1">
            <a:off x="5592460" y="5356720"/>
            <a:ext cx="1768007" cy="46673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9" name="Image 28"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466" y="4066715"/>
            <a:ext cx="712316" cy="723367"/>
          </a:xfrm>
          <a:prstGeom prst="rect">
            <a:avLst/>
          </a:prstGeom>
        </p:spPr>
      </p:pic>
      <p:cxnSp>
        <p:nvCxnSpPr>
          <p:cNvPr id="30" name="Connecteur droit avec flèche 29"/>
          <p:cNvCxnSpPr>
            <a:stCxn id="29" idx="1"/>
            <a:endCxn id="26" idx="2"/>
          </p:cNvCxnSpPr>
          <p:nvPr/>
        </p:nvCxnSpPr>
        <p:spPr>
          <a:xfrm flipH="1" flipV="1">
            <a:off x="6297972" y="3332376"/>
            <a:ext cx="1236494" cy="1096023"/>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7" idx="3"/>
            <a:endCxn id="26" idx="1"/>
          </p:cNvCxnSpPr>
          <p:nvPr/>
        </p:nvCxnSpPr>
        <p:spPr>
          <a:xfrm flipV="1">
            <a:off x="3598653" y="3054545"/>
            <a:ext cx="2321531" cy="445535"/>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2" name="Image 21"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514" y="5078887"/>
            <a:ext cx="755576" cy="555663"/>
          </a:xfrm>
          <a:prstGeom prst="rect">
            <a:avLst/>
          </a:prstGeom>
        </p:spPr>
      </p:pic>
      <p:pic>
        <p:nvPicPr>
          <p:cNvPr id="31" name="Image 30"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884" y="5078888"/>
            <a:ext cx="755576" cy="555663"/>
          </a:xfrm>
          <a:prstGeom prst="rect">
            <a:avLst/>
          </a:prstGeom>
        </p:spPr>
      </p:pic>
      <p:cxnSp>
        <p:nvCxnSpPr>
          <p:cNvPr id="32" name="Connecteur droit avec flèche 31"/>
          <p:cNvCxnSpPr>
            <a:stCxn id="7" idx="2"/>
            <a:endCxn id="22" idx="0"/>
          </p:cNvCxnSpPr>
          <p:nvPr/>
        </p:nvCxnSpPr>
        <p:spPr>
          <a:xfrm>
            <a:off x="3220865" y="3777911"/>
            <a:ext cx="143437" cy="1300976"/>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7" idx="2"/>
            <a:endCxn id="31" idx="0"/>
          </p:cNvCxnSpPr>
          <p:nvPr/>
        </p:nvCxnSpPr>
        <p:spPr>
          <a:xfrm>
            <a:off x="3220865" y="3777911"/>
            <a:ext cx="1993807" cy="1300977"/>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p:cNvCxnSpPr>
            <a:stCxn id="22" idx="3"/>
            <a:endCxn id="31" idx="1"/>
          </p:cNvCxnSpPr>
          <p:nvPr/>
        </p:nvCxnSpPr>
        <p:spPr>
          <a:xfrm>
            <a:off x="3742090" y="5356719"/>
            <a:ext cx="1094794" cy="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409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Espace réservé du contenu 2"/>
          <p:cNvSpPr>
            <a:spLocks noGrp="1"/>
          </p:cNvSpPr>
          <p:nvPr>
            <p:ph sz="quarter" idx="1"/>
          </p:nvPr>
        </p:nvSpPr>
        <p:spPr>
          <a:xfrm>
            <a:off x="612648" y="1600200"/>
            <a:ext cx="8153400" cy="626885"/>
          </a:xfrm>
        </p:spPr>
        <p:txBody>
          <a:bodyPr>
            <a:normAutofit fontScale="70000" lnSpcReduction="20000"/>
          </a:bodyPr>
          <a:lstStyle/>
          <a:p>
            <a:r>
              <a:rPr lang="fr-FR" dirty="0"/>
              <a:t>Chaque « nœud » étant capable de faire suivre (router) les messages jusqu’au bon destinataire.</a:t>
            </a:r>
          </a:p>
        </p:txBody>
      </p:sp>
      <p:pic>
        <p:nvPicPr>
          <p:cNvPr id="5" name="Image 4"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2349" y="2276059"/>
            <a:ext cx="712316" cy="723367"/>
          </a:xfrm>
          <a:prstGeom prst="rect">
            <a:avLst/>
          </a:prstGeom>
        </p:spPr>
      </p:pic>
      <p:cxnSp>
        <p:nvCxnSpPr>
          <p:cNvPr id="8" name="Connecteur droit avec flèche 7"/>
          <p:cNvCxnSpPr>
            <a:stCxn id="5" idx="3"/>
            <a:endCxn id="7" idx="1"/>
          </p:cNvCxnSpPr>
          <p:nvPr/>
        </p:nvCxnSpPr>
        <p:spPr>
          <a:xfrm>
            <a:off x="1574665" y="2637743"/>
            <a:ext cx="1268412" cy="862337"/>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7" name="Image 6"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3077" y="3222248"/>
            <a:ext cx="755576" cy="555663"/>
          </a:xfrm>
          <a:prstGeom prst="rect">
            <a:avLst/>
          </a:prstGeom>
        </p:spPr>
      </p:pic>
      <p:pic>
        <p:nvPicPr>
          <p:cNvPr id="24" name="Image 23"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179" y="5213884"/>
            <a:ext cx="712316" cy="723367"/>
          </a:xfrm>
          <a:prstGeom prst="rect">
            <a:avLst/>
          </a:prstGeom>
        </p:spPr>
      </p:pic>
      <p:cxnSp>
        <p:nvCxnSpPr>
          <p:cNvPr id="25" name="Connecteur droit avec flèche 24"/>
          <p:cNvCxnSpPr>
            <a:stCxn id="24" idx="3"/>
            <a:endCxn id="22" idx="1"/>
          </p:cNvCxnSpPr>
          <p:nvPr/>
        </p:nvCxnSpPr>
        <p:spPr>
          <a:xfrm flipV="1">
            <a:off x="1370495" y="5356719"/>
            <a:ext cx="1616019" cy="218849"/>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16" name="Image 15"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732" y="3416227"/>
            <a:ext cx="712316" cy="723367"/>
          </a:xfrm>
          <a:prstGeom prst="rect">
            <a:avLst/>
          </a:prstGeom>
        </p:spPr>
      </p:pic>
      <p:cxnSp>
        <p:nvCxnSpPr>
          <p:cNvPr id="17" name="Connecteur droit avec flèche 16"/>
          <p:cNvCxnSpPr>
            <a:stCxn id="16" idx="3"/>
            <a:endCxn id="7" idx="1"/>
          </p:cNvCxnSpPr>
          <p:nvPr/>
        </p:nvCxnSpPr>
        <p:spPr>
          <a:xfrm flipV="1">
            <a:off x="1515048" y="3500080"/>
            <a:ext cx="1328029" cy="27783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0" name="Image 19"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1233" y="2436273"/>
            <a:ext cx="712316" cy="723367"/>
          </a:xfrm>
          <a:prstGeom prst="rect">
            <a:avLst/>
          </a:prstGeom>
        </p:spPr>
      </p:pic>
      <p:cxnSp>
        <p:nvCxnSpPr>
          <p:cNvPr id="23" name="Connecteur droit avec flèche 22"/>
          <p:cNvCxnSpPr>
            <a:stCxn id="20" idx="1"/>
            <a:endCxn id="26" idx="3"/>
          </p:cNvCxnSpPr>
          <p:nvPr/>
        </p:nvCxnSpPr>
        <p:spPr>
          <a:xfrm flipH="1">
            <a:off x="6675760" y="2797957"/>
            <a:ext cx="825473" cy="256588"/>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6" name="Image 25"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184" y="2776713"/>
            <a:ext cx="755576" cy="555663"/>
          </a:xfrm>
          <a:prstGeom prst="rect">
            <a:avLst/>
          </a:prstGeom>
        </p:spPr>
      </p:pic>
      <p:pic>
        <p:nvPicPr>
          <p:cNvPr id="27" name="Image 26"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0467" y="5461766"/>
            <a:ext cx="712316" cy="723367"/>
          </a:xfrm>
          <a:prstGeom prst="rect">
            <a:avLst/>
          </a:prstGeom>
        </p:spPr>
      </p:pic>
      <p:cxnSp>
        <p:nvCxnSpPr>
          <p:cNvPr id="28" name="Connecteur droit avec flèche 27"/>
          <p:cNvCxnSpPr>
            <a:stCxn id="27" idx="1"/>
            <a:endCxn id="31" idx="3"/>
          </p:cNvCxnSpPr>
          <p:nvPr/>
        </p:nvCxnSpPr>
        <p:spPr>
          <a:xfrm flipH="1" flipV="1">
            <a:off x="5592460" y="5356720"/>
            <a:ext cx="1768007" cy="46673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9" name="Image 28" descr="&lt;strong&gt;Ordinateur&lt;/strong&gt;, &lt;strong&gt;Ordinateur&lt;/strong&gt; De Bureau, Clavier, Système, Pc"/>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4466" y="4066715"/>
            <a:ext cx="712316" cy="723367"/>
          </a:xfrm>
          <a:prstGeom prst="rect">
            <a:avLst/>
          </a:prstGeom>
        </p:spPr>
      </p:pic>
      <p:cxnSp>
        <p:nvCxnSpPr>
          <p:cNvPr id="30" name="Connecteur droit avec flèche 29"/>
          <p:cNvCxnSpPr>
            <a:stCxn id="29" idx="1"/>
            <a:endCxn id="26" idx="2"/>
          </p:cNvCxnSpPr>
          <p:nvPr/>
        </p:nvCxnSpPr>
        <p:spPr>
          <a:xfrm flipH="1" flipV="1">
            <a:off x="6297972" y="3332376"/>
            <a:ext cx="1236494" cy="1096023"/>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p:cNvCxnSpPr>
            <a:stCxn id="7" idx="3"/>
            <a:endCxn id="26" idx="1"/>
          </p:cNvCxnSpPr>
          <p:nvPr/>
        </p:nvCxnSpPr>
        <p:spPr>
          <a:xfrm flipV="1">
            <a:off x="3598653" y="3054545"/>
            <a:ext cx="2321531" cy="445535"/>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22" name="Image 21"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514" y="5078887"/>
            <a:ext cx="755576" cy="555663"/>
          </a:xfrm>
          <a:prstGeom prst="rect">
            <a:avLst/>
          </a:prstGeom>
        </p:spPr>
      </p:pic>
      <p:pic>
        <p:nvPicPr>
          <p:cNvPr id="31" name="Image 30" descr="Image vectorielle gratuite: &lt;strong&gt;Routeur&lt;/strong&gt;, Logo, Symboles - Image gratuit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6884" y="5078888"/>
            <a:ext cx="755576" cy="555663"/>
          </a:xfrm>
          <a:prstGeom prst="rect">
            <a:avLst/>
          </a:prstGeom>
        </p:spPr>
      </p:pic>
      <p:cxnSp>
        <p:nvCxnSpPr>
          <p:cNvPr id="32" name="Connecteur droit avec flèche 31"/>
          <p:cNvCxnSpPr>
            <a:stCxn id="7" idx="2"/>
            <a:endCxn id="22" idx="0"/>
          </p:cNvCxnSpPr>
          <p:nvPr/>
        </p:nvCxnSpPr>
        <p:spPr>
          <a:xfrm>
            <a:off x="3220865" y="3777911"/>
            <a:ext cx="143437" cy="1300976"/>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p:cNvCxnSpPr>
            <a:stCxn id="7" idx="2"/>
            <a:endCxn id="31" idx="0"/>
          </p:cNvCxnSpPr>
          <p:nvPr/>
        </p:nvCxnSpPr>
        <p:spPr>
          <a:xfrm>
            <a:off x="3220865" y="3777911"/>
            <a:ext cx="1993807" cy="1300977"/>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5" name="Connecteur droit avec flèche 34"/>
          <p:cNvCxnSpPr>
            <a:stCxn id="22" idx="3"/>
            <a:endCxn id="31" idx="1"/>
          </p:cNvCxnSpPr>
          <p:nvPr/>
        </p:nvCxnSpPr>
        <p:spPr>
          <a:xfrm>
            <a:off x="3742090" y="5356719"/>
            <a:ext cx="1094794" cy="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6" name="Connecteur droit avec flèche 5"/>
          <p:cNvCxnSpPr/>
          <p:nvPr/>
        </p:nvCxnSpPr>
        <p:spPr>
          <a:xfrm>
            <a:off x="1617925" y="2505796"/>
            <a:ext cx="1225152" cy="82658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3491881" y="3777911"/>
            <a:ext cx="1722791" cy="1163257"/>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p:cNvCxnSpPr/>
          <p:nvPr/>
        </p:nvCxnSpPr>
        <p:spPr>
          <a:xfrm>
            <a:off x="5592460" y="5213884"/>
            <a:ext cx="1768007" cy="420666"/>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7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pic>
        <p:nvPicPr>
          <p:cNvPr id="1026" name="Picture 2" descr="https://static.mancave.conrad.nl/uploads/arpa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54" y="1916832"/>
            <a:ext cx="7521978" cy="488536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827584" y="1484784"/>
            <a:ext cx="7704856" cy="523220"/>
          </a:xfrm>
          <a:prstGeom prst="rect">
            <a:avLst/>
          </a:prstGeom>
          <a:noFill/>
        </p:spPr>
        <p:txBody>
          <a:bodyPr wrap="square" rtlCol="0">
            <a:spAutoFit/>
          </a:bodyPr>
          <a:lstStyle/>
          <a:p>
            <a:pPr algn="ctr"/>
            <a:r>
              <a:rPr lang="fr-FR" sz="2800" b="1" dirty="0"/>
              <a:t>Evolution d’ARPANET</a:t>
            </a:r>
          </a:p>
        </p:txBody>
      </p:sp>
    </p:spTree>
    <p:extLst>
      <p:ext uri="{BB962C8B-B14F-4D97-AF65-F5344CB8AC3E}">
        <p14:creationId xmlns:p14="http://schemas.microsoft.com/office/powerpoint/2010/main" val="364053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720" y="1916832"/>
            <a:ext cx="5001560" cy="4941168"/>
          </a:xfrm>
          <a:prstGeom prst="rect">
            <a:avLst/>
          </a:prstGeom>
        </p:spPr>
      </p:pic>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ZoneTexte 2"/>
          <p:cNvSpPr txBox="1"/>
          <p:nvPr/>
        </p:nvSpPr>
        <p:spPr>
          <a:xfrm>
            <a:off x="827584" y="1484784"/>
            <a:ext cx="7704856" cy="523220"/>
          </a:xfrm>
          <a:prstGeom prst="rect">
            <a:avLst/>
          </a:prstGeom>
          <a:noFill/>
        </p:spPr>
        <p:txBody>
          <a:bodyPr wrap="square" rtlCol="0">
            <a:spAutoFit/>
          </a:bodyPr>
          <a:lstStyle/>
          <a:p>
            <a:pPr algn="ctr"/>
            <a:r>
              <a:rPr lang="fr-FR" sz="2800" b="1" dirty="0"/>
              <a:t>Le réseau domestique de </a:t>
            </a:r>
            <a:r>
              <a:rPr lang="fr-FR" sz="2800" b="1" dirty="0" err="1"/>
              <a:t>ProXad</a:t>
            </a:r>
            <a:r>
              <a:rPr lang="fr-FR" sz="2800" b="1" dirty="0"/>
              <a:t> (Free)</a:t>
            </a:r>
          </a:p>
        </p:txBody>
      </p:sp>
    </p:spTree>
    <p:extLst>
      <p:ext uri="{BB962C8B-B14F-4D97-AF65-F5344CB8AC3E}">
        <p14:creationId xmlns:p14="http://schemas.microsoft.com/office/powerpoint/2010/main" val="1535148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Espace réservé du contenu 2"/>
          <p:cNvSpPr>
            <a:spLocks noGrp="1"/>
          </p:cNvSpPr>
          <p:nvPr>
            <p:ph sz="quarter" idx="1"/>
          </p:nvPr>
        </p:nvSpPr>
        <p:spPr>
          <a:xfrm>
            <a:off x="612648" y="1600200"/>
            <a:ext cx="8153400" cy="2116832"/>
          </a:xfrm>
        </p:spPr>
        <p:txBody>
          <a:bodyPr>
            <a:normAutofit fontScale="85000" lnSpcReduction="10000"/>
          </a:bodyPr>
          <a:lstStyle/>
          <a:p>
            <a:r>
              <a:rPr lang="fr-FR" dirty="0"/>
              <a:t>L’ensemble de ces « nœuds » forme un réseau informatique.</a:t>
            </a:r>
          </a:p>
          <a:p>
            <a:r>
              <a:rPr lang="fr-FR" dirty="0"/>
              <a:t>Il existe un réseau mondial accessible publiquement </a:t>
            </a:r>
            <a:r>
              <a:rPr lang="fr-FR" dirty="0">
                <a:sym typeface="Wingdings" panose="05000000000000000000" pitchFamily="2" charset="2"/>
              </a:rPr>
              <a:t>qui se nomme aujourd’hui Internet.</a:t>
            </a:r>
          </a:p>
          <a:p>
            <a:r>
              <a:rPr lang="fr-FR" dirty="0"/>
              <a:t>Un des « nœud » présent sur ce réseau est votre « box internet »</a:t>
            </a:r>
          </a:p>
        </p:txBody>
      </p:sp>
      <p:pic>
        <p:nvPicPr>
          <p:cNvPr id="9" name="Image 8" descr="職訓中心第三堂課：多媒體影像 @ *** 三 小 的 唬 爛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4408512"/>
            <a:ext cx="2438400" cy="1828800"/>
          </a:xfrm>
          <a:prstGeom prst="rect">
            <a:avLst/>
          </a:prstGeom>
        </p:spPr>
      </p:pic>
      <p:pic>
        <p:nvPicPr>
          <p:cNvPr id="11" name="Image 10" descr="Du bon usage de la sauvegarde de donnée -3- LiveBox2 n'est PAS u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6479" y="4899905"/>
            <a:ext cx="1226959" cy="551746"/>
          </a:xfrm>
          <a:prstGeom prst="rect">
            <a:avLst/>
          </a:prstGeom>
        </p:spPr>
      </p:pic>
      <p:pic>
        <p:nvPicPr>
          <p:cNvPr id="13" name="Image 12" descr="... Firewall (DD-WRT) derrière une &lt;strong&gt;Freebox&lt;/strong&gt; Révolution sans mode brid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4848568"/>
            <a:ext cx="1400025" cy="774118"/>
          </a:xfrm>
          <a:prstGeom prst="rect">
            <a:avLst/>
          </a:prstGeom>
        </p:spPr>
      </p:pic>
      <p:cxnSp>
        <p:nvCxnSpPr>
          <p:cNvPr id="37" name="Connecteur droit avec flèche 36"/>
          <p:cNvCxnSpPr>
            <a:stCxn id="13" idx="3"/>
          </p:cNvCxnSpPr>
          <p:nvPr/>
        </p:nvCxnSpPr>
        <p:spPr>
          <a:xfrm>
            <a:off x="3019697" y="5235627"/>
            <a:ext cx="720080" cy="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9" name="Connecteur droit avec flèche 38"/>
          <p:cNvCxnSpPr/>
          <p:nvPr/>
        </p:nvCxnSpPr>
        <p:spPr>
          <a:xfrm>
            <a:off x="5796136" y="5175778"/>
            <a:ext cx="720080" cy="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40" name="Image 39" descr="&lt;strong&gt;Ordinateur&lt;/strong&gt;, &lt;strong&gt;Ordinateur&lt;/strong&gt; De Bureau, Clavier, Système, P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5569010"/>
            <a:ext cx="712316" cy="723367"/>
          </a:xfrm>
          <a:prstGeom prst="rect">
            <a:avLst/>
          </a:prstGeom>
        </p:spPr>
      </p:pic>
      <p:pic>
        <p:nvPicPr>
          <p:cNvPr id="41" name="Image 40" descr="&lt;strong&gt;Ordinateur&lt;/strong&gt;, &lt;strong&gt;Ordinateur&lt;/strong&gt; De Bureau, Clavier, Système, P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067" y="4145793"/>
            <a:ext cx="712316" cy="723367"/>
          </a:xfrm>
          <a:prstGeom prst="rect">
            <a:avLst/>
          </a:prstGeom>
        </p:spPr>
      </p:pic>
      <p:pic>
        <p:nvPicPr>
          <p:cNvPr id="42" name="Image 41" descr="&lt;strong&gt;Ordinateur&lt;/strong&gt;, &lt;strong&gt;Ordinateur&lt;/strong&gt; De Bureau, Clavier, Système, P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5733256"/>
            <a:ext cx="712316" cy="723367"/>
          </a:xfrm>
          <a:prstGeom prst="rect">
            <a:avLst/>
          </a:prstGeom>
        </p:spPr>
      </p:pic>
      <p:pic>
        <p:nvPicPr>
          <p:cNvPr id="43" name="Image 42" descr="&lt;strong&gt;Ordinateur&lt;/strong&gt;, &lt;strong&gt;Ordinateur&lt;/strong&gt; De Bureau, Clavier, Système, Pc"/>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4810" y="3961337"/>
            <a:ext cx="712316" cy="723367"/>
          </a:xfrm>
          <a:prstGeom prst="rect">
            <a:avLst/>
          </a:prstGeom>
        </p:spPr>
      </p:pic>
      <p:cxnSp>
        <p:nvCxnSpPr>
          <p:cNvPr id="44" name="Connecteur droit avec flèche 43"/>
          <p:cNvCxnSpPr>
            <a:stCxn id="40" idx="3"/>
          </p:cNvCxnSpPr>
          <p:nvPr/>
        </p:nvCxnSpPr>
        <p:spPr>
          <a:xfrm flipV="1">
            <a:off x="1251868" y="5465136"/>
            <a:ext cx="799852" cy="465558"/>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45" name="Connecteur droit avec flèche 44"/>
          <p:cNvCxnSpPr/>
          <p:nvPr/>
        </p:nvCxnSpPr>
        <p:spPr>
          <a:xfrm flipV="1">
            <a:off x="7514456" y="4358305"/>
            <a:ext cx="799852" cy="465558"/>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46" name="Connecteur droit avec flèche 45"/>
          <p:cNvCxnSpPr/>
          <p:nvPr/>
        </p:nvCxnSpPr>
        <p:spPr>
          <a:xfrm>
            <a:off x="7503954" y="5527693"/>
            <a:ext cx="668446" cy="567246"/>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49" name="Connecteur droit avec flèche 48"/>
          <p:cNvCxnSpPr/>
          <p:nvPr/>
        </p:nvCxnSpPr>
        <p:spPr>
          <a:xfrm>
            <a:off x="1246962" y="4368216"/>
            <a:ext cx="668446" cy="567246"/>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708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88690" y="4421637"/>
            <a:ext cx="2522255" cy="1509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dirty="0"/>
              <a:t>Box Internet</a:t>
            </a:r>
          </a:p>
        </p:txBody>
      </p:sp>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Fonctionnement d’internet</a:t>
            </a:r>
          </a:p>
        </p:txBody>
      </p:sp>
      <p:sp>
        <p:nvSpPr>
          <p:cNvPr id="3" name="Espace réservé du contenu 2"/>
          <p:cNvSpPr>
            <a:spLocks noGrp="1"/>
          </p:cNvSpPr>
          <p:nvPr>
            <p:ph sz="quarter" idx="1"/>
          </p:nvPr>
        </p:nvSpPr>
        <p:spPr>
          <a:xfrm>
            <a:off x="612648" y="1600200"/>
            <a:ext cx="8279832" cy="2459754"/>
          </a:xfrm>
        </p:spPr>
        <p:txBody>
          <a:bodyPr>
            <a:normAutofit/>
          </a:bodyPr>
          <a:lstStyle/>
          <a:p>
            <a:r>
              <a:rPr lang="fr-FR" dirty="0"/>
              <a:t>Dans la réalité, votre box internet est constituée de 2 « nœuds ».</a:t>
            </a:r>
          </a:p>
          <a:p>
            <a:pPr lvl="1"/>
            <a:r>
              <a:rPr lang="fr-FR" dirty="0"/>
              <a:t>Le premier étant directement relié à Internet (WAN)</a:t>
            </a:r>
          </a:p>
          <a:p>
            <a:pPr lvl="1"/>
            <a:r>
              <a:rPr lang="fr-FR" dirty="0"/>
              <a:t>Le second ne s’occupant que de votre réseau privé (LAN)</a:t>
            </a:r>
          </a:p>
          <a:p>
            <a:pPr lvl="1"/>
            <a:r>
              <a:rPr lang="fr-FR" dirty="0"/>
              <a:t>Ces 2 nœuds étant reliés entre eux</a:t>
            </a:r>
          </a:p>
        </p:txBody>
      </p:sp>
      <p:pic>
        <p:nvPicPr>
          <p:cNvPr id="9" name="Image 8" descr="職訓中心第三堂課：多媒體影像 @ *** 三 小 的 唬 爛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184" y="4368216"/>
            <a:ext cx="2438400" cy="1828800"/>
          </a:xfrm>
          <a:prstGeom prst="rect">
            <a:avLst/>
          </a:prstGeom>
        </p:spPr>
      </p:pic>
      <p:pic>
        <p:nvPicPr>
          <p:cNvPr id="40" name="Image 39" descr="&lt;strong&gt;Ordinateur&lt;/strong&gt;, &lt;strong&gt;Ordinateur&lt;/strong&gt; De Bureau, Clavier, Système, P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5569010"/>
            <a:ext cx="712316" cy="723367"/>
          </a:xfrm>
          <a:prstGeom prst="rect">
            <a:avLst/>
          </a:prstGeom>
        </p:spPr>
      </p:pic>
      <p:pic>
        <p:nvPicPr>
          <p:cNvPr id="41" name="Image 40" descr="&lt;strong&gt;Ordinateur&lt;/strong&gt;, &lt;strong&gt;Ordinateur&lt;/strong&gt; De Bureau, Clavier, Système, Pc"/>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67" y="4145793"/>
            <a:ext cx="712316" cy="723367"/>
          </a:xfrm>
          <a:prstGeom prst="rect">
            <a:avLst/>
          </a:prstGeom>
        </p:spPr>
      </p:pic>
      <p:cxnSp>
        <p:nvCxnSpPr>
          <p:cNvPr id="44" name="Connecteur droit avec flèche 43"/>
          <p:cNvCxnSpPr>
            <a:stCxn id="40" idx="3"/>
          </p:cNvCxnSpPr>
          <p:nvPr/>
        </p:nvCxnSpPr>
        <p:spPr>
          <a:xfrm flipV="1">
            <a:off x="1251868" y="5297921"/>
            <a:ext cx="1661973" cy="632773"/>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49" name="Connecteur droit avec flèche 48"/>
          <p:cNvCxnSpPr/>
          <p:nvPr/>
        </p:nvCxnSpPr>
        <p:spPr>
          <a:xfrm>
            <a:off x="1246962" y="4368216"/>
            <a:ext cx="1666879" cy="735237"/>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17" name="Image 16" descr="Image vectorielle gratuite: &lt;strong&gt;Routeur&lt;/strong&gt;, Logo, Symboles - Image gratuit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776" y="4909473"/>
            <a:ext cx="755576" cy="555663"/>
          </a:xfrm>
          <a:prstGeom prst="rect">
            <a:avLst/>
          </a:prstGeom>
        </p:spPr>
      </p:pic>
      <p:pic>
        <p:nvPicPr>
          <p:cNvPr id="18" name="Image 17" descr="Image vectorielle gratuite: &lt;strong&gt;Routeur&lt;/strong&gt;, Logo, Symboles - Image gratuite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6588" y="4909473"/>
            <a:ext cx="755576" cy="555663"/>
          </a:xfrm>
          <a:prstGeom prst="rect">
            <a:avLst/>
          </a:prstGeom>
        </p:spPr>
      </p:pic>
      <p:cxnSp>
        <p:nvCxnSpPr>
          <p:cNvPr id="21" name="Connecteur droit avec flèche 20"/>
          <p:cNvCxnSpPr>
            <a:stCxn id="17" idx="3"/>
          </p:cNvCxnSpPr>
          <p:nvPr/>
        </p:nvCxnSpPr>
        <p:spPr>
          <a:xfrm flipV="1">
            <a:off x="5130352" y="5187304"/>
            <a:ext cx="1241848" cy="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24" name="Connecteur droit avec flèche 23"/>
          <p:cNvCxnSpPr>
            <a:stCxn id="18" idx="3"/>
            <a:endCxn id="17" idx="1"/>
          </p:cNvCxnSpPr>
          <p:nvPr/>
        </p:nvCxnSpPr>
        <p:spPr>
          <a:xfrm>
            <a:off x="3762164" y="5187305"/>
            <a:ext cx="612612" cy="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974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Déposer un nom de domaine</a:t>
            </a:r>
            <a:br>
              <a:rPr lang="fr-FR" dirty="0"/>
            </a:br>
            <a:r>
              <a:rPr lang="fr-FR" dirty="0"/>
              <a:t>Qu’est-ce qu’une adresse IP</a:t>
            </a:r>
          </a:p>
        </p:txBody>
      </p:sp>
      <p:sp>
        <p:nvSpPr>
          <p:cNvPr id="3" name="Espace réservé du contenu 2"/>
          <p:cNvSpPr>
            <a:spLocks noGrp="1"/>
          </p:cNvSpPr>
          <p:nvPr>
            <p:ph sz="quarter" idx="1"/>
          </p:nvPr>
        </p:nvSpPr>
        <p:spPr>
          <a:xfrm>
            <a:off x="612648" y="1600200"/>
            <a:ext cx="8279832" cy="4925144"/>
          </a:xfrm>
        </p:spPr>
        <p:txBody>
          <a:bodyPr>
            <a:normAutofit lnSpcReduction="10000"/>
          </a:bodyPr>
          <a:lstStyle/>
          <a:p>
            <a:r>
              <a:rPr lang="fr-FR" dirty="0"/>
              <a:t>Sur le même principe que lorsque vous envoyez une lettre à un destinataire, vous devez identifier le destinataire par une adresse postale unique. En précisant votre propre adresse postale (unique également) afin qu’il puisse vous répondre.</a:t>
            </a:r>
          </a:p>
          <a:p>
            <a:r>
              <a:rPr lang="fr-FR" dirty="0"/>
              <a:t>En informatique, chaque équipement relié à un réseau à également une adresse unique.</a:t>
            </a:r>
          </a:p>
          <a:p>
            <a:r>
              <a:rPr lang="fr-FR" dirty="0"/>
              <a:t>Cette adresse (suivant la norme IPv4) est sous la forme </a:t>
            </a:r>
            <a:r>
              <a:rPr lang="fr-FR" dirty="0" err="1"/>
              <a:t>x.x.x.x</a:t>
            </a:r>
            <a:r>
              <a:rPr lang="fr-FR" dirty="0"/>
              <a:t> où x peut avoir une valeur entre 0 et 255.</a:t>
            </a:r>
          </a:p>
          <a:p>
            <a:r>
              <a:rPr lang="fr-FR" dirty="0"/>
              <a:t>Exemple 216.58.213.131</a:t>
            </a:r>
          </a:p>
        </p:txBody>
      </p:sp>
    </p:spTree>
    <p:extLst>
      <p:ext uri="{BB962C8B-B14F-4D97-AF65-F5344CB8AC3E}">
        <p14:creationId xmlns:p14="http://schemas.microsoft.com/office/powerpoint/2010/main" val="200742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71600" y="2743200"/>
            <a:ext cx="7123113" cy="2990056"/>
          </a:xfrm>
        </p:spPr>
        <p:txBody>
          <a:bodyPr>
            <a:normAutofit/>
          </a:bodyPr>
          <a:lstStyle/>
          <a:p>
            <a:r>
              <a:rPr lang="fr-FR" dirty="0"/>
              <a:t>Grégory BUCHON</a:t>
            </a:r>
          </a:p>
          <a:p>
            <a:endParaRPr lang="fr-FR" dirty="0"/>
          </a:p>
          <a:p>
            <a:r>
              <a:rPr lang="fr-FR" dirty="0"/>
              <a:t>PMO chez Inetum</a:t>
            </a:r>
          </a:p>
          <a:p>
            <a:endParaRPr lang="fr-FR" dirty="0"/>
          </a:p>
          <a:p>
            <a:r>
              <a:rPr lang="fr-FR" dirty="0">
                <a:sym typeface="Wingdings"/>
              </a:rPr>
              <a:t> </a:t>
            </a:r>
            <a:r>
              <a:rPr lang="fr-FR" dirty="0"/>
              <a:t>gregory.buchon@inetum.com</a:t>
            </a:r>
          </a:p>
          <a:p>
            <a:endParaRPr lang="fr-FR" dirty="0"/>
          </a:p>
        </p:txBody>
      </p:sp>
      <p:sp>
        <p:nvSpPr>
          <p:cNvPr id="3" name="Titre 2"/>
          <p:cNvSpPr>
            <a:spLocks noGrp="1"/>
          </p:cNvSpPr>
          <p:nvPr>
            <p:ph type="title"/>
          </p:nvPr>
        </p:nvSpPr>
        <p:spPr/>
        <p:txBody>
          <a:bodyPr/>
          <a:lstStyle/>
          <a:p>
            <a:r>
              <a:rPr lang="fr-FR" dirty="0"/>
              <a:t>Présentation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Déposer un nom de domaine</a:t>
            </a:r>
            <a:br>
              <a:rPr lang="fr-FR" dirty="0"/>
            </a:br>
            <a:r>
              <a:rPr lang="fr-FR" dirty="0"/>
              <a:t>Qu’est-ce qu’une adresse IP</a:t>
            </a:r>
          </a:p>
        </p:txBody>
      </p:sp>
      <p:sp>
        <p:nvSpPr>
          <p:cNvPr id="3" name="Espace réservé du contenu 2"/>
          <p:cNvSpPr>
            <a:spLocks noGrp="1"/>
          </p:cNvSpPr>
          <p:nvPr>
            <p:ph sz="quarter" idx="1"/>
          </p:nvPr>
        </p:nvSpPr>
        <p:spPr>
          <a:xfrm>
            <a:off x="612648" y="1600200"/>
            <a:ext cx="8279832" cy="4925144"/>
          </a:xfrm>
        </p:spPr>
        <p:txBody>
          <a:bodyPr>
            <a:normAutofit/>
          </a:bodyPr>
          <a:lstStyle/>
          <a:p>
            <a:r>
              <a:rPr lang="fr-FR" dirty="0"/>
              <a:t>En théorie, il peut donc y avoir sur un même réseau :</a:t>
            </a:r>
          </a:p>
          <a:p>
            <a:pPr marL="685800" lvl="2" indent="0">
              <a:buNone/>
            </a:pPr>
            <a:r>
              <a:rPr lang="fr-FR" dirty="0"/>
              <a:t>255 x 255 x 255 x 255 = 4 228 250 625 terminaux</a:t>
            </a:r>
          </a:p>
          <a:p>
            <a:r>
              <a:rPr lang="fr-FR" dirty="0"/>
              <a:t>Aujourd’hui, cette limite étant (quasiment) atteinte, une transition vers la norme IPv6 est en cours depuis 1996.</a:t>
            </a:r>
          </a:p>
          <a:p>
            <a:r>
              <a:rPr lang="fr-FR" dirty="0"/>
              <a:t>Une adresse (suivant la norme IPv6) est sous la forme </a:t>
            </a:r>
            <a:r>
              <a:rPr lang="fr-FR" dirty="0" err="1"/>
              <a:t>x.x.x.x.x.x.x.x</a:t>
            </a:r>
            <a:r>
              <a:rPr lang="fr-FR" dirty="0"/>
              <a:t> où x peut avoir une valeur entre 0 et 65 535</a:t>
            </a:r>
          </a:p>
          <a:p>
            <a:r>
              <a:rPr lang="fr-FR" dirty="0"/>
              <a:t>Exemple 2a00:1450:4007:813:000:000:000:2003 (écriture sous forme hexadécimal)</a:t>
            </a:r>
          </a:p>
        </p:txBody>
      </p:sp>
    </p:spTree>
    <p:extLst>
      <p:ext uri="{BB962C8B-B14F-4D97-AF65-F5344CB8AC3E}">
        <p14:creationId xmlns:p14="http://schemas.microsoft.com/office/powerpoint/2010/main" val="113147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Déposer un nom de domaine</a:t>
            </a:r>
            <a:br>
              <a:rPr lang="fr-FR" dirty="0"/>
            </a:br>
            <a:r>
              <a:rPr lang="fr-FR" dirty="0"/>
              <a:t>Réseau privé vs Réseau Public</a:t>
            </a:r>
          </a:p>
        </p:txBody>
      </p:sp>
      <p:sp>
        <p:nvSpPr>
          <p:cNvPr id="3" name="Espace réservé du contenu 2"/>
          <p:cNvSpPr>
            <a:spLocks noGrp="1"/>
          </p:cNvSpPr>
          <p:nvPr>
            <p:ph sz="quarter" idx="1"/>
          </p:nvPr>
        </p:nvSpPr>
        <p:spPr>
          <a:xfrm>
            <a:off x="612648" y="1600200"/>
            <a:ext cx="8279832" cy="2980928"/>
          </a:xfrm>
        </p:spPr>
        <p:txBody>
          <a:bodyPr>
            <a:normAutofit/>
          </a:bodyPr>
          <a:lstStyle/>
          <a:p>
            <a:r>
              <a:rPr lang="fr-FR" dirty="0"/>
              <a:t>De nos jours, un ordinateur est rarement raccordé directement au réseau public (internet).</a:t>
            </a:r>
          </a:p>
          <a:p>
            <a:r>
              <a:rPr lang="fr-FR" dirty="0"/>
              <a:t>Les ordinateurs sont plus généralement reliés à un réseau privé.</a:t>
            </a:r>
          </a:p>
          <a:p>
            <a:r>
              <a:rPr lang="fr-FR" dirty="0"/>
              <a:t>Le réseau privé possédant une passerelle vers le réseau public (internet)</a:t>
            </a:r>
          </a:p>
        </p:txBody>
      </p:sp>
    </p:spTree>
    <p:extLst>
      <p:ext uri="{BB962C8B-B14F-4D97-AF65-F5344CB8AC3E}">
        <p14:creationId xmlns:p14="http://schemas.microsoft.com/office/powerpoint/2010/main" val="767536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Déposer un nom de domaine</a:t>
            </a:r>
            <a:br>
              <a:rPr lang="fr-FR" dirty="0"/>
            </a:br>
            <a:r>
              <a:rPr lang="fr-FR" dirty="0"/>
              <a:t>Réseau privé vs Réseau Public</a:t>
            </a:r>
          </a:p>
        </p:txBody>
      </p:sp>
      <p:pic>
        <p:nvPicPr>
          <p:cNvPr id="6" name="Image 5" descr="職訓中心第三堂課：多媒體影像 @ *** 三 小 的 唬 爛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3254740"/>
            <a:ext cx="2438400" cy="1828800"/>
          </a:xfrm>
          <a:prstGeom prst="rect">
            <a:avLst/>
          </a:prstGeom>
        </p:spPr>
      </p:pic>
      <p:grpSp>
        <p:nvGrpSpPr>
          <p:cNvPr id="18" name="Groupe 17"/>
          <p:cNvGrpSpPr/>
          <p:nvPr/>
        </p:nvGrpSpPr>
        <p:grpSpPr>
          <a:xfrm>
            <a:off x="591395" y="1916832"/>
            <a:ext cx="2160240" cy="1269141"/>
            <a:chOff x="323528" y="1846468"/>
            <a:chExt cx="2160240" cy="1269141"/>
          </a:xfrm>
        </p:grpSpPr>
        <p:pic>
          <p:nvPicPr>
            <p:cNvPr id="16" name="Image 15" descr="Image vectorielle gratuite: &lt;strong&gt;Nuage&lt;/strong&gt;, Forme, &lt;strong&gt;Réseau&lt;/strong&gt;, Internet - 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846468"/>
              <a:ext cx="2160240" cy="1269141"/>
            </a:xfrm>
            <a:prstGeom prst="rect">
              <a:avLst/>
            </a:prstGeom>
          </p:spPr>
        </p:pic>
        <p:sp>
          <p:nvSpPr>
            <p:cNvPr id="17" name="ZoneTexte 16"/>
            <p:cNvSpPr txBox="1"/>
            <p:nvPr/>
          </p:nvSpPr>
          <p:spPr>
            <a:xfrm>
              <a:off x="467544" y="2276872"/>
              <a:ext cx="1944216" cy="369332"/>
            </a:xfrm>
            <a:prstGeom prst="rect">
              <a:avLst/>
            </a:prstGeom>
            <a:noFill/>
          </p:spPr>
          <p:txBody>
            <a:bodyPr wrap="square" rtlCol="0">
              <a:spAutoFit/>
            </a:bodyPr>
            <a:lstStyle/>
            <a:p>
              <a:r>
                <a:rPr lang="fr-FR" dirty="0"/>
                <a:t>Réseau Privé (LAN)</a:t>
              </a:r>
            </a:p>
          </p:txBody>
        </p:sp>
      </p:grpSp>
      <p:grpSp>
        <p:nvGrpSpPr>
          <p:cNvPr id="19" name="Groupe 18"/>
          <p:cNvGrpSpPr/>
          <p:nvPr/>
        </p:nvGrpSpPr>
        <p:grpSpPr>
          <a:xfrm>
            <a:off x="735411" y="4653136"/>
            <a:ext cx="2160240" cy="1269141"/>
            <a:chOff x="323528" y="1846468"/>
            <a:chExt cx="2160240" cy="1269141"/>
          </a:xfrm>
        </p:grpSpPr>
        <p:pic>
          <p:nvPicPr>
            <p:cNvPr id="20" name="Image 19" descr="Image vectorielle gratuite: &lt;strong&gt;Nuage&lt;/strong&gt;, Forme, &lt;strong&gt;Réseau&lt;/strong&gt;, Internet - 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846468"/>
              <a:ext cx="2160240" cy="1269141"/>
            </a:xfrm>
            <a:prstGeom prst="rect">
              <a:avLst/>
            </a:prstGeom>
          </p:spPr>
        </p:pic>
        <p:sp>
          <p:nvSpPr>
            <p:cNvPr id="21" name="ZoneTexte 20"/>
            <p:cNvSpPr txBox="1"/>
            <p:nvPr/>
          </p:nvSpPr>
          <p:spPr>
            <a:xfrm>
              <a:off x="467544" y="2276872"/>
              <a:ext cx="1944216" cy="369332"/>
            </a:xfrm>
            <a:prstGeom prst="rect">
              <a:avLst/>
            </a:prstGeom>
            <a:noFill/>
          </p:spPr>
          <p:txBody>
            <a:bodyPr wrap="square" rtlCol="0">
              <a:spAutoFit/>
            </a:bodyPr>
            <a:lstStyle/>
            <a:p>
              <a:r>
                <a:rPr lang="fr-FR" dirty="0"/>
                <a:t>Réseau Privé (LAN)</a:t>
              </a:r>
            </a:p>
          </p:txBody>
        </p:sp>
      </p:grpSp>
      <p:grpSp>
        <p:nvGrpSpPr>
          <p:cNvPr id="22" name="Groupe 21"/>
          <p:cNvGrpSpPr/>
          <p:nvPr/>
        </p:nvGrpSpPr>
        <p:grpSpPr>
          <a:xfrm>
            <a:off x="6468770" y="1797688"/>
            <a:ext cx="2160240" cy="1269141"/>
            <a:chOff x="323528" y="1846468"/>
            <a:chExt cx="2160240" cy="1269141"/>
          </a:xfrm>
        </p:grpSpPr>
        <p:pic>
          <p:nvPicPr>
            <p:cNvPr id="23" name="Image 22" descr="Image vectorielle gratuite: &lt;strong&gt;Nuage&lt;/strong&gt;, Forme, &lt;strong&gt;Réseau&lt;/strong&gt;, Internet - 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846468"/>
              <a:ext cx="2160240" cy="1269141"/>
            </a:xfrm>
            <a:prstGeom prst="rect">
              <a:avLst/>
            </a:prstGeom>
          </p:spPr>
        </p:pic>
        <p:sp>
          <p:nvSpPr>
            <p:cNvPr id="24" name="ZoneTexte 23"/>
            <p:cNvSpPr txBox="1"/>
            <p:nvPr/>
          </p:nvSpPr>
          <p:spPr>
            <a:xfrm>
              <a:off x="467544" y="2276872"/>
              <a:ext cx="1944216" cy="369332"/>
            </a:xfrm>
            <a:prstGeom prst="rect">
              <a:avLst/>
            </a:prstGeom>
            <a:noFill/>
          </p:spPr>
          <p:txBody>
            <a:bodyPr wrap="square" rtlCol="0">
              <a:spAutoFit/>
            </a:bodyPr>
            <a:lstStyle/>
            <a:p>
              <a:r>
                <a:rPr lang="fr-FR" dirty="0"/>
                <a:t>Réseau Privé (LAN)</a:t>
              </a:r>
            </a:p>
          </p:txBody>
        </p:sp>
      </p:grpSp>
      <p:grpSp>
        <p:nvGrpSpPr>
          <p:cNvPr id="25" name="Groupe 24"/>
          <p:cNvGrpSpPr/>
          <p:nvPr/>
        </p:nvGrpSpPr>
        <p:grpSpPr>
          <a:xfrm>
            <a:off x="6455517" y="4818301"/>
            <a:ext cx="2160240" cy="1269141"/>
            <a:chOff x="323528" y="1846468"/>
            <a:chExt cx="2160240" cy="1269141"/>
          </a:xfrm>
        </p:grpSpPr>
        <p:pic>
          <p:nvPicPr>
            <p:cNvPr id="26" name="Image 25" descr="Image vectorielle gratuite: &lt;strong&gt;Nuage&lt;/strong&gt;, Forme, &lt;strong&gt;Réseau&lt;/strong&gt;, Internet - 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846468"/>
              <a:ext cx="2160240" cy="1269141"/>
            </a:xfrm>
            <a:prstGeom prst="rect">
              <a:avLst/>
            </a:prstGeom>
          </p:spPr>
        </p:pic>
        <p:sp>
          <p:nvSpPr>
            <p:cNvPr id="27" name="ZoneTexte 26"/>
            <p:cNvSpPr txBox="1"/>
            <p:nvPr/>
          </p:nvSpPr>
          <p:spPr>
            <a:xfrm>
              <a:off x="467544" y="2276872"/>
              <a:ext cx="1944216" cy="369332"/>
            </a:xfrm>
            <a:prstGeom prst="rect">
              <a:avLst/>
            </a:prstGeom>
            <a:noFill/>
          </p:spPr>
          <p:txBody>
            <a:bodyPr wrap="square" rtlCol="0">
              <a:spAutoFit/>
            </a:bodyPr>
            <a:lstStyle/>
            <a:p>
              <a:r>
                <a:rPr lang="fr-FR" dirty="0"/>
                <a:t>Réseau Privé (LAN)</a:t>
              </a:r>
            </a:p>
          </p:txBody>
        </p:sp>
      </p:grpSp>
      <p:cxnSp>
        <p:nvCxnSpPr>
          <p:cNvPr id="28" name="Connecteur droit avec flèche 27"/>
          <p:cNvCxnSpPr/>
          <p:nvPr/>
        </p:nvCxnSpPr>
        <p:spPr>
          <a:xfrm>
            <a:off x="2679627" y="3040360"/>
            <a:ext cx="884261" cy="532656"/>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30"/>
          <p:cNvCxnSpPr/>
          <p:nvPr/>
        </p:nvCxnSpPr>
        <p:spPr>
          <a:xfrm>
            <a:off x="5630462" y="4550884"/>
            <a:ext cx="884261" cy="532656"/>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p:cNvCxnSpPr/>
          <p:nvPr/>
        </p:nvCxnSpPr>
        <p:spPr>
          <a:xfrm flipV="1">
            <a:off x="2903365" y="4365104"/>
            <a:ext cx="917561" cy="55511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p:cNvCxnSpPr/>
          <p:nvPr/>
        </p:nvCxnSpPr>
        <p:spPr>
          <a:xfrm flipV="1">
            <a:off x="5785193" y="3017905"/>
            <a:ext cx="917561" cy="555111"/>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5728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Déposer un nom de domaine</a:t>
            </a:r>
            <a:br>
              <a:rPr lang="fr-FR" dirty="0"/>
            </a:br>
            <a:r>
              <a:rPr lang="fr-FR" dirty="0"/>
              <a:t>Réseau privé vs Réseau Public</a:t>
            </a:r>
          </a:p>
        </p:txBody>
      </p:sp>
      <p:pic>
        <p:nvPicPr>
          <p:cNvPr id="6" name="Image 5" descr="職訓中心第三堂課：多媒體影像 @ *** 三 小 的 唬 爛 ..."/>
          <p:cNvPicPr>
            <a:picLocks noChangeAspect="1"/>
          </p:cNvPicPr>
          <p:nvPr/>
        </p:nvPicPr>
        <p:blipFill rotWithShape="1">
          <a:blip r:embed="rId2">
            <a:extLst>
              <a:ext uri="{28A0092B-C50C-407E-A947-70E740481C1C}">
                <a14:useLocalDpi xmlns:a14="http://schemas.microsoft.com/office/drawing/2010/main" val="0"/>
              </a:ext>
            </a:extLst>
          </a:blip>
          <a:srcRect l="5330" t="1152" r="11349" b="20006"/>
          <a:stretch/>
        </p:blipFill>
        <p:spPr>
          <a:xfrm>
            <a:off x="4860512" y="2484000"/>
            <a:ext cx="4248000" cy="3658378"/>
          </a:xfrm>
          <a:prstGeom prst="rect">
            <a:avLst/>
          </a:prstGeom>
        </p:spPr>
      </p:pic>
      <p:pic>
        <p:nvPicPr>
          <p:cNvPr id="16" name="Image 15" descr="Image vectorielle gratuite: &lt;strong&gt;Nuage&lt;/strong&gt;, Forme, &lt;strong&gt;Réseau&lt;/strong&gt;, Internet - Imag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348880"/>
            <a:ext cx="4681000" cy="3888432"/>
          </a:xfrm>
          <a:prstGeom prst="rect">
            <a:avLst/>
          </a:prstGeom>
        </p:spPr>
      </p:pic>
      <p:sp>
        <p:nvSpPr>
          <p:cNvPr id="29" name="Rectangle 28"/>
          <p:cNvSpPr/>
          <p:nvPr/>
        </p:nvSpPr>
        <p:spPr>
          <a:xfrm>
            <a:off x="3347865" y="3537089"/>
            <a:ext cx="3096344" cy="15090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fr-FR" sz="2800" dirty="0">
                <a:solidFill>
                  <a:srgbClr val="FF0000"/>
                </a:solidFill>
              </a:rPr>
              <a:t>Box Internet</a:t>
            </a:r>
          </a:p>
        </p:txBody>
      </p:sp>
      <p:pic>
        <p:nvPicPr>
          <p:cNvPr id="30" name="Image 29" descr="&lt;strong&gt;Ordinateur&lt;/strong&gt;, &lt;strong&gt;Ordinateur&lt;/strong&gt; De Bureau, Clavier, Système, P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95" y="4684462"/>
            <a:ext cx="712316" cy="723367"/>
          </a:xfrm>
          <a:prstGeom prst="rect">
            <a:avLst/>
          </a:prstGeom>
        </p:spPr>
      </p:pic>
      <p:pic>
        <p:nvPicPr>
          <p:cNvPr id="33" name="Image 32" descr="&lt;strong&gt;Ordinateur&lt;/strong&gt;, &lt;strong&gt;Ordinateur&lt;/strong&gt; De Bureau, Clavier, Système, P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110" y="3261245"/>
            <a:ext cx="712316" cy="723367"/>
          </a:xfrm>
          <a:prstGeom prst="rect">
            <a:avLst/>
          </a:prstGeom>
        </p:spPr>
      </p:pic>
      <p:cxnSp>
        <p:nvCxnSpPr>
          <p:cNvPr id="35" name="Connecteur droit avec flèche 34"/>
          <p:cNvCxnSpPr>
            <a:stCxn id="30" idx="3"/>
          </p:cNvCxnSpPr>
          <p:nvPr/>
        </p:nvCxnSpPr>
        <p:spPr>
          <a:xfrm flipV="1">
            <a:off x="2045911" y="4444307"/>
            <a:ext cx="1598948" cy="601839"/>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36" name="Connecteur droit avec flèche 35"/>
          <p:cNvCxnSpPr/>
          <p:nvPr/>
        </p:nvCxnSpPr>
        <p:spPr>
          <a:xfrm>
            <a:off x="2041005" y="3483668"/>
            <a:ext cx="1603854" cy="681442"/>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pic>
        <p:nvPicPr>
          <p:cNvPr id="37" name="Image 36" descr="Image vectorielle gratuite: &lt;strong&gt;Routeur&lt;/strong&gt;, Logo, Symboles - Image gratuit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6579" y="4024925"/>
            <a:ext cx="755576" cy="555663"/>
          </a:xfrm>
          <a:prstGeom prst="rect">
            <a:avLst/>
          </a:prstGeom>
        </p:spPr>
      </p:pic>
      <p:pic>
        <p:nvPicPr>
          <p:cNvPr id="38" name="Image 37" descr="Image vectorielle gratuite: &lt;strong&gt;Routeur&lt;/strong&gt;, Logo, Symboles - Image gratuite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4859" y="4024925"/>
            <a:ext cx="755576" cy="555663"/>
          </a:xfrm>
          <a:prstGeom prst="rect">
            <a:avLst/>
          </a:prstGeom>
        </p:spPr>
      </p:pic>
      <p:cxnSp>
        <p:nvCxnSpPr>
          <p:cNvPr id="39" name="Connecteur droit avec flèche 38"/>
          <p:cNvCxnSpPr>
            <a:stCxn id="38" idx="3"/>
            <a:endCxn id="37" idx="1"/>
          </p:cNvCxnSpPr>
          <p:nvPr/>
        </p:nvCxnSpPr>
        <p:spPr>
          <a:xfrm>
            <a:off x="4400435" y="4302757"/>
            <a:ext cx="956144" cy="0"/>
          </a:xfrm>
          <a:prstGeom prst="straightConnector1">
            <a:avLst/>
          </a:prstGeom>
          <a:ln w="53975">
            <a:headEnd type="triangle"/>
            <a:tailEnd type="triangle"/>
          </a:ln>
        </p:spPr>
        <p:style>
          <a:lnRef idx="1">
            <a:schemeClr val="dk1"/>
          </a:lnRef>
          <a:fillRef idx="0">
            <a:schemeClr val="dk1"/>
          </a:fillRef>
          <a:effectRef idx="0">
            <a:schemeClr val="dk1"/>
          </a:effectRef>
          <a:fontRef idx="minor">
            <a:schemeClr val="tx1"/>
          </a:fontRef>
        </p:style>
      </p:cxnSp>
      <p:cxnSp>
        <p:nvCxnSpPr>
          <p:cNvPr id="12" name="Connecteur droit 11"/>
          <p:cNvCxnSpPr/>
          <p:nvPr/>
        </p:nvCxnSpPr>
        <p:spPr>
          <a:xfrm>
            <a:off x="4896037" y="1628800"/>
            <a:ext cx="36003" cy="511256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076056" y="1700808"/>
            <a:ext cx="3888432" cy="646331"/>
          </a:xfrm>
          <a:prstGeom prst="rect">
            <a:avLst/>
          </a:prstGeom>
          <a:noFill/>
        </p:spPr>
        <p:txBody>
          <a:bodyPr wrap="square" rtlCol="0">
            <a:spAutoFit/>
          </a:bodyPr>
          <a:lstStyle/>
          <a:p>
            <a:r>
              <a:rPr lang="fr-FR" dirty="0"/>
              <a:t>Réseau Public (visible de tout le monde sur internet)</a:t>
            </a:r>
          </a:p>
        </p:txBody>
      </p:sp>
      <p:sp>
        <p:nvSpPr>
          <p:cNvPr id="40" name="ZoneTexte 39"/>
          <p:cNvSpPr txBox="1"/>
          <p:nvPr/>
        </p:nvSpPr>
        <p:spPr>
          <a:xfrm>
            <a:off x="512003" y="1698068"/>
            <a:ext cx="3888432" cy="369332"/>
          </a:xfrm>
          <a:prstGeom prst="rect">
            <a:avLst/>
          </a:prstGeom>
          <a:noFill/>
        </p:spPr>
        <p:txBody>
          <a:bodyPr wrap="square" rtlCol="0">
            <a:spAutoFit/>
          </a:bodyPr>
          <a:lstStyle/>
          <a:p>
            <a:r>
              <a:rPr lang="fr-FR" dirty="0"/>
              <a:t>Réseau Privé (non visible d’internet)</a:t>
            </a:r>
          </a:p>
        </p:txBody>
      </p:sp>
      <p:sp>
        <p:nvSpPr>
          <p:cNvPr id="14" name="ZoneTexte 13"/>
          <p:cNvSpPr txBox="1"/>
          <p:nvPr/>
        </p:nvSpPr>
        <p:spPr>
          <a:xfrm>
            <a:off x="5436096" y="4653136"/>
            <a:ext cx="2664296" cy="338554"/>
          </a:xfrm>
          <a:prstGeom prst="rect">
            <a:avLst/>
          </a:prstGeom>
          <a:noFill/>
        </p:spPr>
        <p:txBody>
          <a:bodyPr wrap="square" rtlCol="0">
            <a:spAutoFit/>
          </a:bodyPr>
          <a:lstStyle/>
          <a:p>
            <a:r>
              <a:rPr lang="fr-FR" sz="1600" dirty="0">
                <a:solidFill>
                  <a:srgbClr val="FF0000"/>
                </a:solidFill>
              </a:rPr>
              <a:t>Adresse : 216.58.213.131</a:t>
            </a:r>
          </a:p>
        </p:txBody>
      </p:sp>
      <p:sp>
        <p:nvSpPr>
          <p:cNvPr id="41" name="ZoneTexte 40"/>
          <p:cNvSpPr txBox="1"/>
          <p:nvPr/>
        </p:nvSpPr>
        <p:spPr>
          <a:xfrm>
            <a:off x="2555776" y="4725144"/>
            <a:ext cx="2664296" cy="338554"/>
          </a:xfrm>
          <a:prstGeom prst="rect">
            <a:avLst/>
          </a:prstGeom>
          <a:noFill/>
        </p:spPr>
        <p:txBody>
          <a:bodyPr wrap="square" rtlCol="0">
            <a:spAutoFit/>
          </a:bodyPr>
          <a:lstStyle/>
          <a:p>
            <a:r>
              <a:rPr lang="fr-FR" sz="1600" dirty="0">
                <a:solidFill>
                  <a:srgbClr val="FF0000"/>
                </a:solidFill>
              </a:rPr>
              <a:t>Adresse : 192.168.1.254</a:t>
            </a:r>
          </a:p>
        </p:txBody>
      </p:sp>
      <p:sp>
        <p:nvSpPr>
          <p:cNvPr id="42" name="ZoneTexte 41"/>
          <p:cNvSpPr txBox="1"/>
          <p:nvPr/>
        </p:nvSpPr>
        <p:spPr>
          <a:xfrm>
            <a:off x="1331640" y="5445224"/>
            <a:ext cx="2664296" cy="338554"/>
          </a:xfrm>
          <a:prstGeom prst="rect">
            <a:avLst/>
          </a:prstGeom>
          <a:noFill/>
        </p:spPr>
        <p:txBody>
          <a:bodyPr wrap="square" rtlCol="0">
            <a:spAutoFit/>
          </a:bodyPr>
          <a:lstStyle/>
          <a:p>
            <a:r>
              <a:rPr lang="fr-FR" sz="1600" dirty="0">
                <a:solidFill>
                  <a:srgbClr val="FF0000"/>
                </a:solidFill>
              </a:rPr>
              <a:t>Adresse : 192.168.1.10</a:t>
            </a:r>
          </a:p>
        </p:txBody>
      </p:sp>
      <p:sp>
        <p:nvSpPr>
          <p:cNvPr id="43" name="ZoneTexte 42"/>
          <p:cNvSpPr txBox="1"/>
          <p:nvPr/>
        </p:nvSpPr>
        <p:spPr>
          <a:xfrm>
            <a:off x="539552" y="4005064"/>
            <a:ext cx="2664296" cy="338554"/>
          </a:xfrm>
          <a:prstGeom prst="rect">
            <a:avLst/>
          </a:prstGeom>
          <a:noFill/>
        </p:spPr>
        <p:txBody>
          <a:bodyPr wrap="square" rtlCol="0">
            <a:spAutoFit/>
          </a:bodyPr>
          <a:lstStyle/>
          <a:p>
            <a:r>
              <a:rPr lang="fr-FR" sz="1600" dirty="0">
                <a:solidFill>
                  <a:srgbClr val="FF0000"/>
                </a:solidFill>
              </a:rPr>
              <a:t>Adresse : 192.168.1.34</a:t>
            </a:r>
          </a:p>
        </p:txBody>
      </p:sp>
    </p:spTree>
    <p:extLst>
      <p:ext uri="{BB962C8B-B14F-4D97-AF65-F5344CB8AC3E}">
        <p14:creationId xmlns:p14="http://schemas.microsoft.com/office/powerpoint/2010/main" val="244709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4" grpId="0"/>
      <p:bldP spid="41"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Déposer un nom de domaine</a:t>
            </a:r>
            <a:br>
              <a:rPr lang="fr-FR" dirty="0"/>
            </a:br>
            <a:r>
              <a:rPr lang="fr-FR" dirty="0"/>
              <a:t>Réseau privé vs Réseau Public</a:t>
            </a:r>
          </a:p>
        </p:txBody>
      </p:sp>
      <p:sp>
        <p:nvSpPr>
          <p:cNvPr id="3" name="Espace réservé du contenu 2"/>
          <p:cNvSpPr>
            <a:spLocks noGrp="1"/>
          </p:cNvSpPr>
          <p:nvPr>
            <p:ph sz="quarter" idx="1"/>
          </p:nvPr>
        </p:nvSpPr>
        <p:spPr>
          <a:xfrm>
            <a:off x="612648" y="1600200"/>
            <a:ext cx="8279832" cy="5069160"/>
          </a:xfrm>
        </p:spPr>
        <p:txBody>
          <a:bodyPr>
            <a:normAutofit fontScale="92500" lnSpcReduction="10000"/>
          </a:bodyPr>
          <a:lstStyle/>
          <a:p>
            <a:r>
              <a:rPr lang="fr-FR" dirty="0"/>
              <a:t>Seule votre adresse sur le réseau public est accessible à partir du réseau public.</a:t>
            </a:r>
          </a:p>
          <a:p>
            <a:r>
              <a:rPr lang="fr-FR" dirty="0"/>
              <a:t>Les ordinateurs de votre réseau privé ne sont donc pas accessibles à partir d’internet.</a:t>
            </a:r>
          </a:p>
          <a:p>
            <a:r>
              <a:rPr lang="fr-FR" dirty="0"/>
              <a:t>Pour que vos ordinateurs présents sur votre réseau privé puissent accéder à des ordinateurs sur le réseau public, ils doivent utiliser votre « passerelle » présente dans votre box internet (ou votre modem/routeur internet).</a:t>
            </a:r>
          </a:p>
          <a:p>
            <a:r>
              <a:rPr lang="fr-FR" dirty="0"/>
              <a:t>Inversement, vous pouvez demander à votre « passerelle » de transférer tout ou partie des messages reçus sur votre adresse publique à l’une des machines de votre réseau privé (NAT : network </a:t>
            </a:r>
            <a:r>
              <a:rPr lang="fr-FR" dirty="0" err="1"/>
              <a:t>address</a:t>
            </a:r>
            <a:r>
              <a:rPr lang="fr-FR" dirty="0"/>
              <a:t> translation).</a:t>
            </a:r>
          </a:p>
        </p:txBody>
      </p:sp>
    </p:spTree>
    <p:extLst>
      <p:ext uri="{BB962C8B-B14F-4D97-AF65-F5344CB8AC3E}">
        <p14:creationId xmlns:p14="http://schemas.microsoft.com/office/powerpoint/2010/main" val="3465128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800" dirty="0"/>
              <a:t>Déposer un nom de domaine</a:t>
            </a:r>
            <a:br>
              <a:rPr lang="fr-FR" dirty="0"/>
            </a:br>
            <a:r>
              <a:rPr lang="fr-FR" dirty="0"/>
              <a:t>Réseau privé vs Réseau Public</a:t>
            </a:r>
          </a:p>
        </p:txBody>
      </p:sp>
      <p:sp>
        <p:nvSpPr>
          <p:cNvPr id="3" name="Espace réservé du contenu 2"/>
          <p:cNvSpPr>
            <a:spLocks noGrp="1"/>
          </p:cNvSpPr>
          <p:nvPr>
            <p:ph sz="quarter" idx="1"/>
          </p:nvPr>
        </p:nvSpPr>
        <p:spPr>
          <a:xfrm>
            <a:off x="612648" y="1600200"/>
            <a:ext cx="8279832" cy="5069160"/>
          </a:xfrm>
        </p:spPr>
        <p:txBody>
          <a:bodyPr>
            <a:normAutofit/>
          </a:bodyPr>
          <a:lstStyle/>
          <a:p>
            <a:r>
              <a:rPr lang="fr-FR" dirty="0"/>
              <a:t>De ce fait, si, par exemple, vous souhaitez héberger chez vous un site internet vous devez :</a:t>
            </a:r>
          </a:p>
          <a:p>
            <a:pPr lvl="1"/>
            <a:r>
              <a:rPr lang="fr-FR" dirty="0"/>
              <a:t>Installer et configurer un serveur web sur l’un de vos ordinateurs sur votre réseau local</a:t>
            </a:r>
          </a:p>
          <a:p>
            <a:pPr lvl="1"/>
            <a:r>
              <a:rPr lang="fr-FR" dirty="0"/>
              <a:t>Configurer votre box pour translater le trafic « entrant » de votre adresse publique vers l’adresse privée de la machine hébergeant votre serveur web</a:t>
            </a:r>
          </a:p>
          <a:p>
            <a:r>
              <a:rPr lang="fr-FR" dirty="0"/>
              <a:t>Sans la seconde étape, votre site web ne sera accessible que de votre réseau privé… </a:t>
            </a:r>
          </a:p>
        </p:txBody>
      </p:sp>
    </p:spTree>
    <p:extLst>
      <p:ext uri="{BB962C8B-B14F-4D97-AF65-F5344CB8AC3E}">
        <p14:creationId xmlns:p14="http://schemas.microsoft.com/office/powerpoint/2010/main" val="1376273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Déposer un nom de domaine</a:t>
            </a:r>
            <a:br>
              <a:rPr lang="fr-FR" dirty="0"/>
            </a:br>
            <a:r>
              <a:rPr lang="fr-FR" dirty="0"/>
              <a:t>Le DNS</a:t>
            </a:r>
          </a:p>
        </p:txBody>
      </p:sp>
      <p:sp>
        <p:nvSpPr>
          <p:cNvPr id="3" name="Espace réservé du contenu 2"/>
          <p:cNvSpPr>
            <a:spLocks noGrp="1"/>
          </p:cNvSpPr>
          <p:nvPr>
            <p:ph sz="quarter" idx="1"/>
          </p:nvPr>
        </p:nvSpPr>
        <p:spPr>
          <a:xfrm>
            <a:off x="612648" y="1600200"/>
            <a:ext cx="8279832" cy="5069160"/>
          </a:xfrm>
        </p:spPr>
        <p:txBody>
          <a:bodyPr>
            <a:normAutofit/>
          </a:bodyPr>
          <a:lstStyle/>
          <a:p>
            <a:r>
              <a:rPr lang="fr-FR" dirty="0"/>
              <a:t>Les ordinateurs sur internet sont donc accessibles via une adresse IP unique.</a:t>
            </a:r>
          </a:p>
          <a:p>
            <a:r>
              <a:rPr lang="fr-FR" dirty="0"/>
              <a:t>L’adresse d’un site internet peut donc être sous la forme : </a:t>
            </a:r>
            <a:r>
              <a:rPr lang="fr-FR" dirty="0">
                <a:hlinkClick r:id="rId2"/>
              </a:rPr>
              <a:t>http://216.58.204.227</a:t>
            </a:r>
            <a:r>
              <a:rPr lang="fr-FR" dirty="0"/>
              <a:t> ou </a:t>
            </a:r>
            <a:r>
              <a:rPr lang="fr-FR" dirty="0">
                <a:hlinkClick r:id="rId3"/>
              </a:rPr>
              <a:t>http://[2a00:1450:4007:813::2003]</a:t>
            </a:r>
            <a:endParaRPr lang="fr-FR" dirty="0"/>
          </a:p>
          <a:p>
            <a:r>
              <a:rPr lang="fr-FR" dirty="0"/>
              <a:t>Pour simplifier, il existe un annuaire permettant de traduire un « nom de domaine » en adresse IP.</a:t>
            </a:r>
          </a:p>
          <a:p>
            <a:pPr marL="0" indent="0" algn="ctr">
              <a:buNone/>
            </a:pPr>
            <a:r>
              <a:rPr lang="fr-FR" dirty="0"/>
              <a:t>Le DNS (Domain Name System)</a:t>
            </a:r>
          </a:p>
          <a:p>
            <a:r>
              <a:rPr lang="fr-FR" dirty="0"/>
              <a:t>Un nom de domaine est sous la forme « google.fr », «  fr.wikipedia.org » ou «  iut-lens.univ-artois.fr »</a:t>
            </a:r>
          </a:p>
        </p:txBody>
      </p:sp>
    </p:spTree>
    <p:extLst>
      <p:ext uri="{BB962C8B-B14F-4D97-AF65-F5344CB8AC3E}">
        <p14:creationId xmlns:p14="http://schemas.microsoft.com/office/powerpoint/2010/main" val="917291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Déposer un nom de domaine</a:t>
            </a:r>
            <a:br>
              <a:rPr lang="fr-FR" dirty="0"/>
            </a:br>
            <a:r>
              <a:rPr lang="fr-FR" dirty="0"/>
              <a:t>Le DNS</a:t>
            </a:r>
          </a:p>
        </p:txBody>
      </p:sp>
      <p:sp>
        <p:nvSpPr>
          <p:cNvPr id="3" name="Espace réservé du contenu 2"/>
          <p:cNvSpPr>
            <a:spLocks noGrp="1"/>
          </p:cNvSpPr>
          <p:nvPr>
            <p:ph sz="quarter" idx="1"/>
          </p:nvPr>
        </p:nvSpPr>
        <p:spPr>
          <a:xfrm>
            <a:off x="612648" y="1600200"/>
            <a:ext cx="8279832" cy="5069160"/>
          </a:xfrm>
        </p:spPr>
        <p:txBody>
          <a:bodyPr>
            <a:normAutofit/>
          </a:bodyPr>
          <a:lstStyle/>
          <a:p>
            <a:r>
              <a:rPr lang="fr-FR" dirty="0"/>
              <a:t>Les noms de domaines sont hiérarchisés. Ils se lisent de droite à gauche :</a:t>
            </a:r>
          </a:p>
          <a:p>
            <a:pPr marL="0" indent="0">
              <a:buNone/>
            </a:pPr>
            <a:r>
              <a:rPr lang="fr-FR" dirty="0"/>
              <a:t>Exemple : </a:t>
            </a:r>
            <a:r>
              <a:rPr lang="fr-FR" dirty="0">
                <a:hlinkClick r:id="rId2"/>
              </a:rPr>
              <a:t>www.iut-lens.univ-artois.fr</a:t>
            </a:r>
            <a:endParaRPr lang="fr-FR" dirty="0"/>
          </a:p>
          <a:p>
            <a:r>
              <a:rPr lang="fr-FR" dirty="0"/>
              <a:t>Le premier domaine est « </a:t>
            </a:r>
            <a:r>
              <a:rPr lang="fr-FR" dirty="0" err="1"/>
              <a:t>fr</a:t>
            </a:r>
            <a:r>
              <a:rPr lang="fr-FR" dirty="0"/>
              <a:t> ». Il indique le «  Domaine de premier niveau ».</a:t>
            </a:r>
          </a:p>
          <a:p>
            <a:r>
              <a:rPr lang="fr-FR" dirty="0"/>
              <a:t>« </a:t>
            </a:r>
            <a:r>
              <a:rPr lang="fr-FR" dirty="0" err="1"/>
              <a:t>univ-artois</a:t>
            </a:r>
            <a:r>
              <a:rPr lang="fr-FR" dirty="0"/>
              <a:t> » est un sous domaine de « </a:t>
            </a:r>
            <a:r>
              <a:rPr lang="fr-FR" dirty="0" err="1"/>
              <a:t>fr</a:t>
            </a:r>
            <a:r>
              <a:rPr lang="fr-FR" dirty="0"/>
              <a:t> »</a:t>
            </a:r>
          </a:p>
          <a:p>
            <a:r>
              <a:rPr lang="fr-FR" dirty="0"/>
              <a:t>« iut-</a:t>
            </a:r>
            <a:r>
              <a:rPr lang="fr-FR" dirty="0" err="1"/>
              <a:t>lens</a:t>
            </a:r>
            <a:r>
              <a:rPr lang="fr-FR" dirty="0"/>
              <a:t> » est un sous domaine de « </a:t>
            </a:r>
            <a:r>
              <a:rPr lang="fr-FR" dirty="0" err="1"/>
              <a:t>univ-artois</a:t>
            </a:r>
            <a:r>
              <a:rPr lang="fr-FR" dirty="0"/>
              <a:t> »</a:t>
            </a:r>
          </a:p>
          <a:p>
            <a:r>
              <a:rPr lang="fr-FR" dirty="0"/>
              <a:t>« www » est un sous domaine de « iut-</a:t>
            </a:r>
            <a:r>
              <a:rPr lang="fr-FR" dirty="0" err="1"/>
              <a:t>lens</a:t>
            </a:r>
            <a:r>
              <a:rPr lang="fr-FR" dirty="0"/>
              <a:t> »</a:t>
            </a:r>
          </a:p>
          <a:p>
            <a:pPr marL="0" indent="0">
              <a:buNone/>
            </a:pPr>
            <a:r>
              <a:rPr lang="fr-FR" dirty="0"/>
              <a:t>	 </a:t>
            </a:r>
          </a:p>
        </p:txBody>
      </p:sp>
    </p:spTree>
    <p:extLst>
      <p:ext uri="{BB962C8B-B14F-4D97-AF65-F5344CB8AC3E}">
        <p14:creationId xmlns:p14="http://schemas.microsoft.com/office/powerpoint/2010/main" val="4293498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Déposer un nom de domaine</a:t>
            </a:r>
            <a:br>
              <a:rPr lang="fr-FR" dirty="0"/>
            </a:br>
            <a:r>
              <a:rPr lang="fr-FR" dirty="0"/>
              <a:t>Le DNS : </a:t>
            </a:r>
            <a:r>
              <a:rPr lang="fr-FR" sz="4000" dirty="0"/>
              <a:t>les domaine de premier niveau</a:t>
            </a:r>
            <a:endParaRPr lang="fr-FR" dirty="0"/>
          </a:p>
        </p:txBody>
      </p:sp>
      <p:sp>
        <p:nvSpPr>
          <p:cNvPr id="3" name="Espace réservé du contenu 2"/>
          <p:cNvSpPr>
            <a:spLocks noGrp="1"/>
          </p:cNvSpPr>
          <p:nvPr>
            <p:ph sz="quarter" idx="1"/>
          </p:nvPr>
        </p:nvSpPr>
        <p:spPr>
          <a:xfrm>
            <a:off x="612648" y="1600200"/>
            <a:ext cx="8279832" cy="5069160"/>
          </a:xfrm>
        </p:spPr>
        <p:txBody>
          <a:bodyPr>
            <a:normAutofit fontScale="92500" lnSpcReduction="20000"/>
          </a:bodyPr>
          <a:lstStyle/>
          <a:p>
            <a:r>
              <a:rPr lang="fr-FR" dirty="0"/>
              <a:t>Il existe (à aujourd’hui), 1572 noms de domaines de premier niveau : </a:t>
            </a:r>
            <a:r>
              <a:rPr lang="fr-FR" dirty="0">
                <a:hlinkClick r:id="rId2"/>
              </a:rPr>
              <a:t>https://www.iana.org/domains/root/db</a:t>
            </a:r>
            <a:endParaRPr lang="fr-FR" dirty="0"/>
          </a:p>
          <a:p>
            <a:pPr marL="0" indent="0">
              <a:buNone/>
            </a:pPr>
            <a:r>
              <a:rPr lang="fr-FR" dirty="0"/>
              <a:t>Dont :</a:t>
            </a:r>
          </a:p>
          <a:p>
            <a:pPr>
              <a:buFontTx/>
              <a:buChar char="-"/>
            </a:pPr>
            <a:r>
              <a:rPr lang="fr-FR" dirty="0"/>
              <a:t>1 domaine « spécial » (infrastructure) « .</a:t>
            </a:r>
            <a:r>
              <a:rPr lang="fr-FR" dirty="0" err="1"/>
              <a:t>arpa</a:t>
            </a:r>
            <a:r>
              <a:rPr lang="fr-FR" dirty="0"/>
              <a:t> »</a:t>
            </a:r>
          </a:p>
          <a:p>
            <a:pPr>
              <a:buFontTx/>
              <a:buChar char="-"/>
            </a:pPr>
            <a:r>
              <a:rPr lang="fr-FR" dirty="0"/>
              <a:t>311 domaines de premier niveau national (.</a:t>
            </a:r>
            <a:r>
              <a:rPr lang="fr-FR" dirty="0" err="1"/>
              <a:t>fr</a:t>
            </a:r>
            <a:r>
              <a:rPr lang="fr-FR" dirty="0"/>
              <a:t>, .</a:t>
            </a:r>
            <a:r>
              <a:rPr lang="fr-FR" dirty="0" err="1"/>
              <a:t>be</a:t>
            </a:r>
            <a:r>
              <a:rPr lang="fr-FR" dirty="0"/>
              <a:t>, etc…). Les seules à 2 lettres uniquement.</a:t>
            </a:r>
          </a:p>
          <a:p>
            <a:pPr>
              <a:buFontTx/>
              <a:buChar char="-"/>
            </a:pPr>
            <a:r>
              <a:rPr lang="fr-FR" dirty="0"/>
              <a:t>3 domaines génériques restrictifs (.</a:t>
            </a:r>
            <a:r>
              <a:rPr lang="fr-FR" dirty="0" err="1"/>
              <a:t>biz</a:t>
            </a:r>
            <a:r>
              <a:rPr lang="fr-FR" dirty="0"/>
              <a:t>, .</a:t>
            </a:r>
            <a:r>
              <a:rPr lang="fr-FR" dirty="0" err="1"/>
              <a:t>name</a:t>
            </a:r>
            <a:r>
              <a:rPr lang="fr-FR" dirty="0"/>
              <a:t>, .pro)</a:t>
            </a:r>
          </a:p>
          <a:p>
            <a:pPr>
              <a:buFontTx/>
              <a:buChar char="-"/>
            </a:pPr>
            <a:r>
              <a:rPr lang="fr-FR" dirty="0"/>
              <a:t>1232 domaines génériques</a:t>
            </a:r>
          </a:p>
          <a:p>
            <a:pPr>
              <a:buFontTx/>
              <a:buChar char="-"/>
            </a:pPr>
            <a:r>
              <a:rPr lang="fr-FR" dirty="0"/>
              <a:t>14 domaines « parrainés » (.</a:t>
            </a:r>
            <a:r>
              <a:rPr lang="fr-FR" dirty="0" err="1"/>
              <a:t>edu</a:t>
            </a:r>
            <a:r>
              <a:rPr lang="fr-FR" dirty="0"/>
              <a:t>, .</a:t>
            </a:r>
            <a:r>
              <a:rPr lang="fr-FR" dirty="0" err="1"/>
              <a:t>gov</a:t>
            </a:r>
            <a:r>
              <a:rPr lang="fr-FR" dirty="0"/>
              <a:t>, .</a:t>
            </a:r>
            <a:r>
              <a:rPr lang="fr-FR" dirty="0" err="1"/>
              <a:t>travel</a:t>
            </a:r>
            <a:r>
              <a:rPr lang="fr-FR" dirty="0"/>
              <a:t>, etc…)</a:t>
            </a:r>
          </a:p>
          <a:p>
            <a:pPr>
              <a:buFontTx/>
              <a:buChar char="-"/>
            </a:pPr>
            <a:r>
              <a:rPr lang="fr-FR" dirty="0"/>
              <a:t>11 en test (</a:t>
            </a:r>
            <a:r>
              <a:rPr lang="fr-FR" altLang="ja-JP" dirty="0"/>
              <a:t>.</a:t>
            </a:r>
            <a:r>
              <a:rPr lang="ja-JP" altLang="fr-FR" dirty="0"/>
              <a:t>测试 </a:t>
            </a:r>
            <a:r>
              <a:rPr lang="fr-FR" altLang="ja-JP" dirty="0"/>
              <a:t>, </a:t>
            </a:r>
            <a:r>
              <a:rPr lang="az-Cyrl-AZ" altLang="ja-JP" dirty="0"/>
              <a:t>.испытание</a:t>
            </a:r>
            <a:r>
              <a:rPr lang="fr-FR" altLang="ja-JP" dirty="0"/>
              <a:t>, etc…)</a:t>
            </a:r>
            <a:endParaRPr lang="fr-FR" dirty="0"/>
          </a:p>
          <a:p>
            <a:pPr marL="0" indent="0">
              <a:buNone/>
            </a:pPr>
            <a:r>
              <a:rPr lang="fr-FR" dirty="0"/>
              <a:t>	 </a:t>
            </a:r>
          </a:p>
        </p:txBody>
      </p:sp>
    </p:spTree>
    <p:extLst>
      <p:ext uri="{BB962C8B-B14F-4D97-AF65-F5344CB8AC3E}">
        <p14:creationId xmlns:p14="http://schemas.microsoft.com/office/powerpoint/2010/main" val="3461084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Déposer un nom de domaine</a:t>
            </a:r>
            <a:br>
              <a:rPr lang="fr-FR" dirty="0"/>
            </a:br>
            <a:r>
              <a:rPr lang="fr-FR" dirty="0"/>
              <a:t>Le DNS : </a:t>
            </a:r>
            <a:r>
              <a:rPr lang="fr-FR" sz="4000" dirty="0"/>
              <a:t>les domaine de premier niveau</a:t>
            </a:r>
            <a:endParaRPr lang="fr-FR" dirty="0"/>
          </a:p>
        </p:txBody>
      </p:sp>
      <p:sp>
        <p:nvSpPr>
          <p:cNvPr id="3" name="Espace réservé du contenu 2"/>
          <p:cNvSpPr>
            <a:spLocks noGrp="1"/>
          </p:cNvSpPr>
          <p:nvPr>
            <p:ph sz="quarter" idx="1"/>
          </p:nvPr>
        </p:nvSpPr>
        <p:spPr>
          <a:xfrm>
            <a:off x="612648" y="1600200"/>
            <a:ext cx="8279832" cy="5069160"/>
          </a:xfrm>
        </p:spPr>
        <p:txBody>
          <a:bodyPr>
            <a:normAutofit/>
          </a:bodyPr>
          <a:lstStyle/>
          <a:p>
            <a:r>
              <a:rPr lang="fr-FR" dirty="0"/>
              <a:t>Les domaines de premier niveau national indiquent la nationalité de l’organisme qui le possède. Certaines imposent une adresse dans le pays mais pas forcement.</a:t>
            </a:r>
          </a:p>
          <a:p>
            <a:r>
              <a:rPr lang="fr-FR" dirty="0"/>
              <a:t>Les domaines génériques restrictifs sont :</a:t>
            </a:r>
          </a:p>
          <a:p>
            <a:pPr lvl="1"/>
            <a:r>
              <a:rPr lang="fr-FR" dirty="0"/>
              <a:t>.</a:t>
            </a:r>
            <a:r>
              <a:rPr lang="fr-FR" dirty="0" err="1"/>
              <a:t>biz</a:t>
            </a:r>
            <a:r>
              <a:rPr lang="fr-FR" dirty="0"/>
              <a:t> : pour les affaires (business)</a:t>
            </a:r>
          </a:p>
          <a:p>
            <a:pPr lvl="1"/>
            <a:r>
              <a:rPr lang="fr-FR" dirty="0"/>
              <a:t>.</a:t>
            </a:r>
            <a:r>
              <a:rPr lang="fr-FR" dirty="0" err="1"/>
              <a:t>name</a:t>
            </a:r>
            <a:r>
              <a:rPr lang="fr-FR" dirty="0"/>
              <a:t> : pour les individus (réels ou fictifs)</a:t>
            </a:r>
          </a:p>
          <a:p>
            <a:pPr lvl="1"/>
            <a:r>
              <a:rPr lang="fr-FR" dirty="0"/>
              <a:t>.pro : pour les professionnels qualifiés</a:t>
            </a:r>
          </a:p>
          <a:p>
            <a:r>
              <a:rPr lang="fr-FR" dirty="0"/>
              <a:t>Il n’y a pas de restriction pour les 1232 domaines génériques.</a:t>
            </a:r>
          </a:p>
        </p:txBody>
      </p:sp>
    </p:spTree>
    <p:extLst>
      <p:ext uri="{BB962C8B-B14F-4D97-AF65-F5344CB8AC3E}">
        <p14:creationId xmlns:p14="http://schemas.microsoft.com/office/powerpoint/2010/main" val="418423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71600" y="2743200"/>
            <a:ext cx="7123113" cy="3829072"/>
          </a:xfrm>
        </p:spPr>
        <p:txBody>
          <a:bodyPr/>
          <a:lstStyle/>
          <a:p>
            <a:r>
              <a:rPr lang="fr-FR" dirty="0"/>
              <a:t>Comprendre Internet </a:t>
            </a:r>
          </a:p>
          <a:p>
            <a:pPr lvl="1"/>
            <a:r>
              <a:rPr lang="fr-FR" dirty="0"/>
              <a:t>Introduction</a:t>
            </a:r>
          </a:p>
          <a:p>
            <a:pPr lvl="1"/>
            <a:r>
              <a:rPr lang="fr-FR" dirty="0"/>
              <a:t>L’histoire d’internet</a:t>
            </a:r>
          </a:p>
          <a:p>
            <a:pPr lvl="1"/>
            <a:r>
              <a:rPr lang="fr-FR" dirty="0"/>
              <a:t>Fonctionnement d’internet</a:t>
            </a:r>
          </a:p>
        </p:txBody>
      </p:sp>
      <p:sp>
        <p:nvSpPr>
          <p:cNvPr id="3" name="Titre 2"/>
          <p:cNvSpPr>
            <a:spLocks noGrp="1"/>
          </p:cNvSpPr>
          <p:nvPr>
            <p:ph type="title"/>
          </p:nvPr>
        </p:nvSpPr>
        <p:spPr/>
        <p:txBody>
          <a:bodyPr/>
          <a:lstStyle/>
          <a:p>
            <a:r>
              <a:rPr lang="fr-FR" dirty="0"/>
              <a:t>Table des matières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Déposer un nom de domaine</a:t>
            </a:r>
            <a:br>
              <a:rPr lang="fr-FR" dirty="0"/>
            </a:br>
            <a:r>
              <a:rPr lang="fr-FR" dirty="0"/>
              <a:t>Le DNS : </a:t>
            </a:r>
            <a:r>
              <a:rPr lang="fr-FR" sz="4000" dirty="0"/>
              <a:t>les bureaux d’enregistrements</a:t>
            </a:r>
            <a:endParaRPr lang="fr-FR" dirty="0"/>
          </a:p>
        </p:txBody>
      </p:sp>
      <p:sp>
        <p:nvSpPr>
          <p:cNvPr id="3" name="Espace réservé du contenu 2"/>
          <p:cNvSpPr>
            <a:spLocks noGrp="1"/>
          </p:cNvSpPr>
          <p:nvPr>
            <p:ph sz="quarter" idx="1"/>
          </p:nvPr>
        </p:nvSpPr>
        <p:spPr>
          <a:xfrm>
            <a:off x="612648" y="1600200"/>
            <a:ext cx="8279832" cy="5069160"/>
          </a:xfrm>
        </p:spPr>
        <p:txBody>
          <a:bodyPr>
            <a:normAutofit/>
          </a:bodyPr>
          <a:lstStyle/>
          <a:p>
            <a:r>
              <a:rPr lang="fr-FR" dirty="0"/>
              <a:t>Un bureau d'enregistrement ou un registraire de noms de domaines (registrar en anglais) est une société ou une association gérant la réservation de noms de domaines Internet, dans les domaines de premier niveau où il n'y a pas de vente directe pour le registre de noms de domaines.</a:t>
            </a:r>
          </a:p>
          <a:p>
            <a:r>
              <a:rPr lang="fr-FR" dirty="0"/>
              <a:t>Exemple, il existe 738 </a:t>
            </a:r>
            <a:r>
              <a:rPr lang="fr-FR" dirty="0" err="1"/>
              <a:t>registrar</a:t>
            </a:r>
            <a:r>
              <a:rPr lang="fr-FR" dirty="0"/>
              <a:t> pouvant enregistrer un nom de domaine en « .</a:t>
            </a:r>
            <a:r>
              <a:rPr lang="fr-FR" dirty="0" err="1"/>
              <a:t>fr</a:t>
            </a:r>
            <a:r>
              <a:rPr lang="fr-FR" dirty="0"/>
              <a:t> »</a:t>
            </a:r>
          </a:p>
          <a:p>
            <a:pPr lvl="1"/>
            <a:r>
              <a:rPr lang="fr-FR" dirty="0">
                <a:hlinkClick r:id="rId2"/>
              </a:rPr>
              <a:t>https://www.afnic.fr/fr/votre-nom-de-domaine/comment-choisir-et-creer-mon-nom-de-domaine/annuaire-des-bureaux-d-enregistrement/</a:t>
            </a:r>
            <a:endParaRPr lang="fr-FR" dirty="0"/>
          </a:p>
          <a:p>
            <a:pPr lvl="1"/>
            <a:endParaRPr lang="fr-FR" dirty="0"/>
          </a:p>
        </p:txBody>
      </p:sp>
    </p:spTree>
    <p:extLst>
      <p:ext uri="{BB962C8B-B14F-4D97-AF65-F5344CB8AC3E}">
        <p14:creationId xmlns:p14="http://schemas.microsoft.com/office/powerpoint/2010/main" val="3802200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Déposer un nom de domaine</a:t>
            </a:r>
            <a:br>
              <a:rPr lang="fr-FR" dirty="0"/>
            </a:br>
            <a:r>
              <a:rPr lang="fr-FR" dirty="0"/>
              <a:t>Le DNS : </a:t>
            </a:r>
            <a:r>
              <a:rPr lang="fr-FR" sz="4000" dirty="0"/>
              <a:t>les bureaux d’enregistrements</a:t>
            </a:r>
            <a:endParaRPr lang="fr-FR" dirty="0"/>
          </a:p>
        </p:txBody>
      </p:sp>
      <p:sp>
        <p:nvSpPr>
          <p:cNvPr id="3" name="Espace réservé du contenu 2"/>
          <p:cNvSpPr>
            <a:spLocks noGrp="1"/>
          </p:cNvSpPr>
          <p:nvPr>
            <p:ph sz="quarter" idx="1"/>
          </p:nvPr>
        </p:nvSpPr>
        <p:spPr>
          <a:xfrm>
            <a:off x="612648" y="1600200"/>
            <a:ext cx="8279832" cy="5069160"/>
          </a:xfrm>
        </p:spPr>
        <p:txBody>
          <a:bodyPr>
            <a:normAutofit/>
          </a:bodyPr>
          <a:lstStyle/>
          <a:p>
            <a:r>
              <a:rPr lang="fr-FR" dirty="0"/>
              <a:t>Exemple de </a:t>
            </a:r>
            <a:r>
              <a:rPr lang="fr-FR" dirty="0" err="1"/>
              <a:t>Registrar</a:t>
            </a:r>
            <a:r>
              <a:rPr lang="fr-FR" dirty="0"/>
              <a:t> :</a:t>
            </a:r>
          </a:p>
          <a:p>
            <a:pPr lvl="1"/>
            <a:r>
              <a:rPr lang="fr-FR" dirty="0">
                <a:hlinkClick r:id="rId2"/>
              </a:rPr>
              <a:t>www.bookmyname.com</a:t>
            </a:r>
            <a:r>
              <a:rPr lang="fr-FR" dirty="0"/>
              <a:t> permet d’enregistrer parmi 350 noms de domaines différents.</a:t>
            </a:r>
          </a:p>
          <a:p>
            <a:pPr lvl="1"/>
            <a:r>
              <a:rPr lang="fr-FR" dirty="0">
                <a:hlinkClick r:id="rId3"/>
              </a:rPr>
              <a:t>https://www.ovh.com/fr/domaines/</a:t>
            </a:r>
            <a:r>
              <a:rPr lang="fr-FR" dirty="0"/>
              <a:t> parmi plus de 800 noms de domaines différents.</a:t>
            </a:r>
          </a:p>
          <a:p>
            <a:pPr marL="365760" lvl="1" indent="0">
              <a:buNone/>
            </a:pPr>
            <a:endParaRPr lang="fr-FR" dirty="0"/>
          </a:p>
        </p:txBody>
      </p:sp>
    </p:spTree>
    <p:extLst>
      <p:ext uri="{BB962C8B-B14F-4D97-AF65-F5344CB8AC3E}">
        <p14:creationId xmlns:p14="http://schemas.microsoft.com/office/powerpoint/2010/main" val="2543619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caractéristiques d’un serveur Web</a:t>
            </a:r>
          </a:p>
        </p:txBody>
      </p:sp>
      <p:sp>
        <p:nvSpPr>
          <p:cNvPr id="3" name="Espace réservé du contenu 2"/>
          <p:cNvSpPr>
            <a:spLocks noGrp="1"/>
          </p:cNvSpPr>
          <p:nvPr>
            <p:ph sz="quarter" idx="1"/>
          </p:nvPr>
        </p:nvSpPr>
        <p:spPr>
          <a:xfrm>
            <a:off x="612648" y="1600200"/>
            <a:ext cx="8279832" cy="5069160"/>
          </a:xfrm>
        </p:spPr>
        <p:txBody>
          <a:bodyPr>
            <a:normAutofit fontScale="92500" lnSpcReduction="10000"/>
          </a:bodyPr>
          <a:lstStyle/>
          <a:p>
            <a:pPr marL="365760" lvl="1" indent="0">
              <a:buNone/>
            </a:pPr>
            <a:r>
              <a:rPr lang="fr-FR" dirty="0"/>
              <a:t>Un nom de domaine permet de faire le lien entre une « adresse symbolique » et l’IP du serveur qui héberge le site.</a:t>
            </a:r>
          </a:p>
          <a:p>
            <a:pPr marL="365760" lvl="1" indent="0">
              <a:buNone/>
            </a:pPr>
            <a:r>
              <a:rPr lang="fr-FR" dirty="0"/>
              <a:t>Il vous faudra donc un « serveur » pour héberger un site web. Le choix de celui-ci dépendra de :</a:t>
            </a:r>
          </a:p>
          <a:p>
            <a:pPr lvl="1">
              <a:buFontTx/>
              <a:buChar char="-"/>
            </a:pPr>
            <a:r>
              <a:rPr lang="fr-FR" dirty="0"/>
              <a:t>L’espace disque nécessaire pour stocker votre site</a:t>
            </a:r>
          </a:p>
          <a:p>
            <a:pPr lvl="1">
              <a:buFontTx/>
              <a:buChar char="-"/>
            </a:pPr>
            <a:r>
              <a:rPr lang="fr-FR" dirty="0"/>
              <a:t>La bande passante disponible</a:t>
            </a:r>
          </a:p>
          <a:p>
            <a:pPr lvl="1">
              <a:buFontTx/>
              <a:buChar char="-"/>
            </a:pPr>
            <a:r>
              <a:rPr lang="fr-FR" dirty="0"/>
              <a:t>Sa capacité à gérer un nombre de visiteurs simultanés</a:t>
            </a:r>
          </a:p>
          <a:p>
            <a:pPr lvl="1">
              <a:buFontTx/>
              <a:buChar char="-"/>
            </a:pPr>
            <a:r>
              <a:rPr lang="fr-FR" dirty="0"/>
              <a:t>Les langages de programmation acceptés</a:t>
            </a:r>
          </a:p>
          <a:p>
            <a:pPr lvl="1">
              <a:buFontTx/>
              <a:buChar char="-"/>
            </a:pPr>
            <a:r>
              <a:rPr lang="fr-FR" dirty="0"/>
              <a:t>La taille de la base de données possibles</a:t>
            </a:r>
          </a:p>
          <a:p>
            <a:pPr lvl="1">
              <a:buFontTx/>
              <a:buChar char="-"/>
            </a:pPr>
            <a:r>
              <a:rPr lang="fr-FR" dirty="0"/>
              <a:t>Les sauvegardes automatisées</a:t>
            </a:r>
          </a:p>
          <a:p>
            <a:pPr lvl="1">
              <a:buFontTx/>
              <a:buChar char="-"/>
            </a:pPr>
            <a:r>
              <a:rPr lang="fr-FR" dirty="0"/>
              <a:t>Sa protection contre les attaques des hackers</a:t>
            </a:r>
          </a:p>
          <a:p>
            <a:pPr lvl="1">
              <a:buFontTx/>
              <a:buChar char="-"/>
            </a:pPr>
            <a:r>
              <a:rPr lang="fr-FR" dirty="0"/>
              <a:t>Etc…</a:t>
            </a:r>
          </a:p>
        </p:txBody>
      </p:sp>
    </p:spTree>
    <p:extLst>
      <p:ext uri="{BB962C8B-B14F-4D97-AF65-F5344CB8AC3E}">
        <p14:creationId xmlns:p14="http://schemas.microsoft.com/office/powerpoint/2010/main" val="1031786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différente types d’hébergement</a:t>
            </a:r>
          </a:p>
        </p:txBody>
      </p:sp>
      <p:sp>
        <p:nvSpPr>
          <p:cNvPr id="3" name="Espace réservé du contenu 2"/>
          <p:cNvSpPr>
            <a:spLocks noGrp="1"/>
          </p:cNvSpPr>
          <p:nvPr>
            <p:ph sz="quarter" idx="1"/>
          </p:nvPr>
        </p:nvSpPr>
        <p:spPr>
          <a:xfrm>
            <a:off x="612648" y="1600200"/>
            <a:ext cx="8279832" cy="5069160"/>
          </a:xfrm>
        </p:spPr>
        <p:txBody>
          <a:bodyPr>
            <a:normAutofit/>
          </a:bodyPr>
          <a:lstStyle/>
          <a:p>
            <a:pPr marL="365760" lvl="1" indent="0">
              <a:buNone/>
            </a:pPr>
            <a:r>
              <a:rPr lang="fr-FR" dirty="0"/>
              <a:t>Il existe 3 solutions pour héberger un site web :</a:t>
            </a:r>
          </a:p>
          <a:p>
            <a:pPr lvl="1">
              <a:buFontTx/>
              <a:buChar char="-"/>
            </a:pPr>
            <a:r>
              <a:rPr lang="fr-FR" dirty="0"/>
              <a:t>L’héberger sur votre propre réseau</a:t>
            </a:r>
          </a:p>
          <a:p>
            <a:pPr lvl="1">
              <a:buFontTx/>
              <a:buChar char="-"/>
            </a:pPr>
            <a:r>
              <a:rPr lang="fr-FR" dirty="0"/>
              <a:t>Utiliser un hébergeur payant</a:t>
            </a:r>
          </a:p>
          <a:p>
            <a:pPr lvl="1">
              <a:buFontTx/>
              <a:buChar char="-"/>
            </a:pPr>
            <a:r>
              <a:rPr lang="fr-FR" dirty="0"/>
              <a:t>Utiliser un hébergeur gratuit</a:t>
            </a:r>
          </a:p>
        </p:txBody>
      </p:sp>
    </p:spTree>
    <p:extLst>
      <p:ext uri="{BB962C8B-B14F-4D97-AF65-F5344CB8AC3E}">
        <p14:creationId xmlns:p14="http://schemas.microsoft.com/office/powerpoint/2010/main" val="855735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différente types d’hébergement</a:t>
            </a:r>
          </a:p>
        </p:txBody>
      </p:sp>
      <p:sp>
        <p:nvSpPr>
          <p:cNvPr id="3" name="Espace réservé du contenu 2"/>
          <p:cNvSpPr>
            <a:spLocks noGrp="1"/>
          </p:cNvSpPr>
          <p:nvPr>
            <p:ph sz="quarter" idx="1"/>
          </p:nvPr>
        </p:nvSpPr>
        <p:spPr>
          <a:xfrm>
            <a:off x="612648" y="1600200"/>
            <a:ext cx="8279832" cy="5069160"/>
          </a:xfrm>
        </p:spPr>
        <p:txBody>
          <a:bodyPr>
            <a:normAutofit fontScale="92500" lnSpcReduction="10000"/>
          </a:bodyPr>
          <a:lstStyle/>
          <a:p>
            <a:pPr marL="0" indent="0">
              <a:buNone/>
            </a:pPr>
            <a:r>
              <a:rPr lang="fr-FR" dirty="0"/>
              <a:t>L’hébergement « à domicile »</a:t>
            </a:r>
          </a:p>
          <a:p>
            <a:pPr marL="449263" indent="0">
              <a:buNone/>
            </a:pPr>
            <a:r>
              <a:rPr lang="fr-FR" u="sng" dirty="0"/>
              <a:t>Avantage :</a:t>
            </a:r>
          </a:p>
          <a:p>
            <a:pPr marL="801688" indent="0">
              <a:buNone/>
            </a:pPr>
            <a:r>
              <a:rPr lang="fr-FR" dirty="0"/>
              <a:t>Vous maitrisez toutes les caractéristiques de votre serveur (sauf la bande passante dépendant de votre connexion internet).</a:t>
            </a:r>
          </a:p>
          <a:p>
            <a:pPr marL="449263" indent="0">
              <a:buNone/>
            </a:pPr>
            <a:r>
              <a:rPr lang="fr-FR" u="sng" dirty="0"/>
              <a:t>Inconvénients :</a:t>
            </a:r>
          </a:p>
          <a:p>
            <a:pPr marL="715963" indent="0">
              <a:buNone/>
            </a:pPr>
            <a:r>
              <a:rPr lang="fr-FR" dirty="0"/>
              <a:t>Nécessite un investissement matériel</a:t>
            </a:r>
          </a:p>
          <a:p>
            <a:pPr marL="715963" indent="0">
              <a:buNone/>
            </a:pPr>
            <a:r>
              <a:rPr lang="fr-FR" dirty="0"/>
              <a:t>Demande des compétences techniques pour l’installation, la configuration, la sécurisation, etc…</a:t>
            </a:r>
          </a:p>
          <a:p>
            <a:pPr marL="715963" indent="0">
              <a:buNone/>
            </a:pPr>
            <a:r>
              <a:rPr lang="fr-FR" dirty="0"/>
              <a:t>Bande passante « uploade » limitée</a:t>
            </a:r>
          </a:p>
          <a:p>
            <a:pPr marL="715963" indent="0">
              <a:buNone/>
            </a:pPr>
            <a:r>
              <a:rPr lang="fr-FR" dirty="0"/>
              <a:t>Disponibilité non garantie 24h/24h…</a:t>
            </a:r>
          </a:p>
        </p:txBody>
      </p:sp>
    </p:spTree>
    <p:extLst>
      <p:ext uri="{BB962C8B-B14F-4D97-AF65-F5344CB8AC3E}">
        <p14:creationId xmlns:p14="http://schemas.microsoft.com/office/powerpoint/2010/main" val="1163596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différente types d’hébergement</a:t>
            </a:r>
          </a:p>
        </p:txBody>
      </p:sp>
      <p:sp>
        <p:nvSpPr>
          <p:cNvPr id="3" name="Espace réservé du contenu 2"/>
          <p:cNvSpPr>
            <a:spLocks noGrp="1"/>
          </p:cNvSpPr>
          <p:nvPr>
            <p:ph sz="quarter" idx="1"/>
          </p:nvPr>
        </p:nvSpPr>
        <p:spPr>
          <a:xfrm>
            <a:off x="612648" y="1600200"/>
            <a:ext cx="8279832" cy="5069160"/>
          </a:xfrm>
        </p:spPr>
        <p:txBody>
          <a:bodyPr>
            <a:normAutofit/>
          </a:bodyPr>
          <a:lstStyle/>
          <a:p>
            <a:pPr marL="0" indent="0">
              <a:buNone/>
            </a:pPr>
            <a:r>
              <a:rPr lang="fr-FR" dirty="0"/>
              <a:t>L’hébergement « Payant »</a:t>
            </a:r>
          </a:p>
          <a:p>
            <a:pPr marL="449263" indent="0">
              <a:buNone/>
            </a:pPr>
            <a:r>
              <a:rPr lang="fr-FR" u="sng" dirty="0"/>
              <a:t>Avantages :</a:t>
            </a:r>
          </a:p>
          <a:p>
            <a:pPr marL="801688" indent="0">
              <a:buNone/>
            </a:pPr>
            <a:r>
              <a:rPr lang="fr-FR" dirty="0"/>
              <a:t>Solution « clé en main ».</a:t>
            </a:r>
          </a:p>
          <a:p>
            <a:pPr marL="801688" indent="0">
              <a:buNone/>
            </a:pPr>
            <a:r>
              <a:rPr lang="fr-FR" dirty="0"/>
              <a:t>Haute disponibilité</a:t>
            </a:r>
          </a:p>
          <a:p>
            <a:pPr marL="801688" indent="0">
              <a:buNone/>
            </a:pPr>
            <a:r>
              <a:rPr lang="fr-FR" dirty="0"/>
              <a:t>Facile à utiliser</a:t>
            </a:r>
          </a:p>
          <a:p>
            <a:pPr marL="801688" indent="0">
              <a:buNone/>
            </a:pPr>
            <a:r>
              <a:rPr lang="fr-FR" dirty="0"/>
              <a:t>Incluant souvent un nom de domaine dans leurs offres</a:t>
            </a:r>
          </a:p>
          <a:p>
            <a:pPr marL="449263" indent="0">
              <a:buNone/>
            </a:pPr>
            <a:r>
              <a:rPr lang="fr-FR" u="sng" dirty="0"/>
              <a:t>Inconvénient :</a:t>
            </a:r>
          </a:p>
          <a:p>
            <a:pPr marL="715963" indent="0">
              <a:buNone/>
            </a:pPr>
            <a:r>
              <a:rPr lang="fr-FR" dirty="0"/>
              <a:t>Prix (dépend de l’offre choisie)</a:t>
            </a:r>
          </a:p>
        </p:txBody>
      </p:sp>
    </p:spTree>
    <p:extLst>
      <p:ext uri="{BB962C8B-B14F-4D97-AF65-F5344CB8AC3E}">
        <p14:creationId xmlns:p14="http://schemas.microsoft.com/office/powerpoint/2010/main" val="22970095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différente types d’hébergement</a:t>
            </a:r>
          </a:p>
        </p:txBody>
      </p:sp>
      <p:sp>
        <p:nvSpPr>
          <p:cNvPr id="3" name="Espace réservé du contenu 2"/>
          <p:cNvSpPr>
            <a:spLocks noGrp="1"/>
          </p:cNvSpPr>
          <p:nvPr>
            <p:ph sz="quarter" idx="1"/>
          </p:nvPr>
        </p:nvSpPr>
        <p:spPr>
          <a:xfrm>
            <a:off x="612648" y="1600200"/>
            <a:ext cx="8279832" cy="5069160"/>
          </a:xfrm>
        </p:spPr>
        <p:txBody>
          <a:bodyPr>
            <a:normAutofit/>
          </a:bodyPr>
          <a:lstStyle/>
          <a:p>
            <a:pPr marL="0" indent="0">
              <a:buNone/>
            </a:pPr>
            <a:r>
              <a:rPr lang="fr-FR" dirty="0"/>
              <a:t>L’hébergement « Gratuit »</a:t>
            </a:r>
          </a:p>
          <a:p>
            <a:pPr marL="449263" indent="0">
              <a:buNone/>
            </a:pPr>
            <a:r>
              <a:rPr lang="fr-FR" u="sng" dirty="0"/>
              <a:t>Avantage :</a:t>
            </a:r>
          </a:p>
          <a:p>
            <a:pPr marL="801688" indent="0">
              <a:buNone/>
            </a:pPr>
            <a:r>
              <a:rPr lang="fr-FR" dirty="0"/>
              <a:t>Prix…</a:t>
            </a:r>
          </a:p>
          <a:p>
            <a:pPr marL="449263" indent="0">
              <a:buNone/>
            </a:pPr>
            <a:r>
              <a:rPr lang="fr-FR" u="sng" dirty="0"/>
              <a:t>Inconvénients :</a:t>
            </a:r>
          </a:p>
          <a:p>
            <a:pPr marL="715963" indent="0">
              <a:buNone/>
            </a:pPr>
            <a:r>
              <a:rPr lang="fr-FR" dirty="0"/>
              <a:t>« ressources » limitées</a:t>
            </a:r>
          </a:p>
          <a:p>
            <a:pPr marL="715963" indent="0">
              <a:buNone/>
            </a:pPr>
            <a:r>
              <a:rPr lang="fr-FR" dirty="0"/>
              <a:t>Disponibilité non garantie</a:t>
            </a:r>
          </a:p>
          <a:p>
            <a:pPr marL="715963" indent="0">
              <a:buNone/>
            </a:pPr>
            <a:r>
              <a:rPr lang="fr-FR" dirty="0"/>
              <a:t>Nom de domaine pas toujours personnalisable. Souvent sous la forme d’un sous-domaine de l’hébergeur (mais peut être contourné via une redirection web proposée par certains registrar)</a:t>
            </a:r>
          </a:p>
        </p:txBody>
      </p:sp>
    </p:spTree>
    <p:extLst>
      <p:ext uri="{BB962C8B-B14F-4D97-AF65-F5344CB8AC3E}">
        <p14:creationId xmlns:p14="http://schemas.microsoft.com/office/powerpoint/2010/main" val="17256030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différents types d’hébergement</a:t>
            </a:r>
          </a:p>
        </p:txBody>
      </p:sp>
      <p:sp>
        <p:nvSpPr>
          <p:cNvPr id="3" name="Espace réservé du contenu 2"/>
          <p:cNvSpPr>
            <a:spLocks noGrp="1"/>
          </p:cNvSpPr>
          <p:nvPr>
            <p:ph sz="quarter" idx="1"/>
          </p:nvPr>
        </p:nvSpPr>
        <p:spPr>
          <a:xfrm>
            <a:off x="612648" y="1600200"/>
            <a:ext cx="8279832" cy="5069160"/>
          </a:xfrm>
        </p:spPr>
        <p:txBody>
          <a:bodyPr>
            <a:normAutofit/>
          </a:bodyPr>
          <a:lstStyle/>
          <a:p>
            <a:pPr marL="0" indent="0">
              <a:buNone/>
            </a:pPr>
            <a:r>
              <a:rPr lang="fr-FR" dirty="0"/>
              <a:t>Parmi le offres d’hébergement payantes vous avez le choix entre :</a:t>
            </a:r>
          </a:p>
          <a:p>
            <a:pPr marL="0" indent="0">
              <a:buNone/>
            </a:pPr>
            <a:r>
              <a:rPr lang="fr-FR" dirty="0"/>
              <a:t>	- un hébergement mutualisé</a:t>
            </a:r>
          </a:p>
          <a:p>
            <a:pPr marL="0" indent="0">
              <a:buNone/>
            </a:pPr>
            <a:r>
              <a:rPr lang="fr-FR" dirty="0"/>
              <a:t>	- un hébergement dédié</a:t>
            </a:r>
          </a:p>
        </p:txBody>
      </p:sp>
    </p:spTree>
    <p:extLst>
      <p:ext uri="{BB962C8B-B14F-4D97-AF65-F5344CB8AC3E}">
        <p14:creationId xmlns:p14="http://schemas.microsoft.com/office/powerpoint/2010/main" val="4249717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différents types d’hébergement</a:t>
            </a:r>
          </a:p>
        </p:txBody>
      </p:sp>
      <p:sp>
        <p:nvSpPr>
          <p:cNvPr id="3" name="Espace réservé du contenu 2"/>
          <p:cNvSpPr>
            <a:spLocks noGrp="1"/>
          </p:cNvSpPr>
          <p:nvPr>
            <p:ph sz="quarter" idx="1"/>
          </p:nvPr>
        </p:nvSpPr>
        <p:spPr>
          <a:xfrm>
            <a:off x="612648" y="1600200"/>
            <a:ext cx="8279832" cy="5069160"/>
          </a:xfrm>
        </p:spPr>
        <p:txBody>
          <a:bodyPr>
            <a:normAutofit/>
          </a:bodyPr>
          <a:lstStyle/>
          <a:p>
            <a:pPr marL="0" indent="0">
              <a:buNone/>
            </a:pPr>
            <a:r>
              <a:rPr lang="fr-FR" dirty="0"/>
              <a:t>L’hébergement mutualisé</a:t>
            </a:r>
          </a:p>
          <a:p>
            <a:pPr marL="449263" indent="0">
              <a:buNone/>
            </a:pPr>
            <a:r>
              <a:rPr lang="fr-FR" u="sng" dirty="0"/>
              <a:t>Avantages :</a:t>
            </a:r>
          </a:p>
          <a:p>
            <a:pPr marL="801688" indent="0">
              <a:buNone/>
            </a:pPr>
            <a:r>
              <a:rPr lang="fr-FR" dirty="0"/>
              <a:t>Vous n’avez pas à vous occuper de la maintenance du serveur</a:t>
            </a:r>
          </a:p>
          <a:p>
            <a:pPr marL="801688" indent="0">
              <a:buNone/>
            </a:pPr>
            <a:r>
              <a:rPr lang="fr-FR" dirty="0"/>
              <a:t>Coût généralement plus faible qu’un dédié</a:t>
            </a:r>
          </a:p>
          <a:p>
            <a:pPr marL="449263" indent="0">
              <a:buNone/>
            </a:pPr>
            <a:r>
              <a:rPr lang="fr-FR" u="sng" dirty="0"/>
              <a:t>Inconvénients :</a:t>
            </a:r>
          </a:p>
          <a:p>
            <a:pPr marL="715963" indent="0">
              <a:buNone/>
            </a:pPr>
            <a:r>
              <a:rPr lang="fr-FR" dirty="0"/>
              <a:t>Pour les sites importants, performances généralement plus faible que sur un serveur dédié</a:t>
            </a:r>
          </a:p>
          <a:p>
            <a:pPr marL="715963" indent="0">
              <a:buNone/>
            </a:pPr>
            <a:r>
              <a:rPr lang="fr-FR" dirty="0"/>
              <a:t>La configuration n’est pas personnalisée</a:t>
            </a:r>
          </a:p>
        </p:txBody>
      </p:sp>
    </p:spTree>
    <p:extLst>
      <p:ext uri="{BB962C8B-B14F-4D97-AF65-F5344CB8AC3E}">
        <p14:creationId xmlns:p14="http://schemas.microsoft.com/office/powerpoint/2010/main" val="14133528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différents types d’hébergement</a:t>
            </a:r>
          </a:p>
        </p:txBody>
      </p:sp>
      <p:sp>
        <p:nvSpPr>
          <p:cNvPr id="3" name="Espace réservé du contenu 2"/>
          <p:cNvSpPr>
            <a:spLocks noGrp="1"/>
          </p:cNvSpPr>
          <p:nvPr>
            <p:ph sz="quarter" idx="1"/>
          </p:nvPr>
        </p:nvSpPr>
        <p:spPr>
          <a:xfrm>
            <a:off x="612648" y="1600200"/>
            <a:ext cx="8279832" cy="5069160"/>
          </a:xfrm>
        </p:spPr>
        <p:txBody>
          <a:bodyPr>
            <a:normAutofit/>
          </a:bodyPr>
          <a:lstStyle/>
          <a:p>
            <a:pPr marL="0" indent="0">
              <a:buNone/>
            </a:pPr>
            <a:r>
              <a:rPr lang="fr-FR" dirty="0"/>
              <a:t>L’hébergement Dédié</a:t>
            </a:r>
          </a:p>
          <a:p>
            <a:pPr marL="449263" indent="0">
              <a:buNone/>
            </a:pPr>
            <a:r>
              <a:rPr lang="fr-FR" u="sng" dirty="0"/>
              <a:t>Avantages :</a:t>
            </a:r>
          </a:p>
          <a:p>
            <a:pPr marL="801688" indent="0">
              <a:buNone/>
            </a:pPr>
            <a:r>
              <a:rPr lang="fr-FR" dirty="0"/>
              <a:t>Les performances</a:t>
            </a:r>
          </a:p>
          <a:p>
            <a:pPr marL="801688" indent="0">
              <a:buNone/>
            </a:pPr>
            <a:r>
              <a:rPr lang="fr-FR" dirty="0"/>
              <a:t>Vous êtes libre</a:t>
            </a:r>
          </a:p>
          <a:p>
            <a:pPr marL="1258888" indent="-457200">
              <a:buFontTx/>
              <a:buChar char="-"/>
            </a:pPr>
            <a:r>
              <a:rPr lang="fr-FR" dirty="0"/>
              <a:t>D’installer vos propres outils, etc…</a:t>
            </a:r>
          </a:p>
          <a:p>
            <a:pPr marL="1258888" indent="-457200">
              <a:buFontTx/>
              <a:buChar char="-"/>
            </a:pPr>
            <a:r>
              <a:rPr lang="fr-FR" dirty="0"/>
              <a:t>Configuration personnalisée</a:t>
            </a:r>
          </a:p>
          <a:p>
            <a:pPr marL="449263" indent="0">
              <a:buNone/>
            </a:pPr>
            <a:r>
              <a:rPr lang="fr-FR" u="sng" dirty="0"/>
              <a:t>Inconvénient :</a:t>
            </a:r>
          </a:p>
          <a:p>
            <a:pPr marL="715963" indent="0">
              <a:buNone/>
            </a:pPr>
            <a:r>
              <a:rPr lang="fr-FR" dirty="0"/>
              <a:t>S’occuper du serveur (mises à jour de sécurité, etc…)</a:t>
            </a:r>
          </a:p>
        </p:txBody>
      </p:sp>
    </p:spTree>
    <p:extLst>
      <p:ext uri="{BB962C8B-B14F-4D97-AF65-F5344CB8AC3E}">
        <p14:creationId xmlns:p14="http://schemas.microsoft.com/office/powerpoint/2010/main" val="26434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71600" y="2743200"/>
            <a:ext cx="7123113" cy="3829072"/>
          </a:xfrm>
        </p:spPr>
        <p:txBody>
          <a:bodyPr/>
          <a:lstStyle/>
          <a:p>
            <a:r>
              <a:rPr lang="fr-FR" dirty="0"/>
              <a:t>Déposer un nom de domaine</a:t>
            </a:r>
          </a:p>
          <a:p>
            <a:pPr lvl="1"/>
            <a:r>
              <a:rPr lang="fr-FR" dirty="0"/>
              <a:t>Qu’est-ce qu’une adresse IP </a:t>
            </a:r>
          </a:p>
          <a:p>
            <a:pPr lvl="1"/>
            <a:r>
              <a:rPr lang="fr-FR" dirty="0"/>
              <a:t>Réseau privé vs Réseau Public </a:t>
            </a:r>
          </a:p>
          <a:p>
            <a:pPr lvl="1"/>
            <a:r>
              <a:rPr lang="fr-FR" dirty="0"/>
              <a:t>Le DNS</a:t>
            </a:r>
          </a:p>
          <a:p>
            <a:pPr lvl="1"/>
            <a:r>
              <a:rPr lang="fr-FR" dirty="0"/>
              <a:t>Les bureaux d’enregistrements</a:t>
            </a:r>
          </a:p>
          <a:p>
            <a:pPr lvl="1"/>
            <a:endParaRPr lang="fr-FR" dirty="0"/>
          </a:p>
        </p:txBody>
      </p:sp>
      <p:sp>
        <p:nvSpPr>
          <p:cNvPr id="3" name="Titre 2"/>
          <p:cNvSpPr>
            <a:spLocks noGrp="1"/>
          </p:cNvSpPr>
          <p:nvPr>
            <p:ph type="title"/>
          </p:nvPr>
        </p:nvSpPr>
        <p:spPr/>
        <p:txBody>
          <a:bodyPr/>
          <a:lstStyle/>
          <a:p>
            <a:r>
              <a:rPr lang="fr-FR" dirty="0"/>
              <a:t>Table des matières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Les prérequis pour WordPress</a:t>
            </a:r>
          </a:p>
        </p:txBody>
      </p:sp>
      <p:sp>
        <p:nvSpPr>
          <p:cNvPr id="3" name="Espace réservé du contenu 2"/>
          <p:cNvSpPr>
            <a:spLocks noGrp="1"/>
          </p:cNvSpPr>
          <p:nvPr>
            <p:ph sz="quarter" idx="1"/>
          </p:nvPr>
        </p:nvSpPr>
        <p:spPr/>
        <p:txBody>
          <a:bodyPr>
            <a:normAutofit fontScale="85000" lnSpcReduction="20000"/>
          </a:bodyPr>
          <a:lstStyle/>
          <a:p>
            <a:r>
              <a:rPr lang="fr-FR" dirty="0"/>
              <a:t>Quelque soit l’hébergeur retenu, il devra satisfaire aux prérequis suivants :</a:t>
            </a:r>
          </a:p>
          <a:p>
            <a:pPr lvl="1"/>
            <a:r>
              <a:rPr lang="fr-FR" dirty="0"/>
              <a:t>Supporter PHP 5.2.4 au minimum (PHP 7 ou + recommandé pour des raisons de sécurité)</a:t>
            </a:r>
          </a:p>
          <a:p>
            <a:pPr lvl="1"/>
            <a:r>
              <a:rPr lang="fr-FR" dirty="0"/>
              <a:t>Proposer une base de données MySQL 5.0 (5.6 ou plus recommandé) ou </a:t>
            </a:r>
            <a:r>
              <a:rPr lang="fr-FR" dirty="0" err="1"/>
              <a:t>MariaDB</a:t>
            </a:r>
            <a:r>
              <a:rPr lang="fr-FR" dirty="0"/>
              <a:t> 10.0 (ou plus)</a:t>
            </a:r>
          </a:p>
          <a:p>
            <a:pPr lvl="1"/>
            <a:r>
              <a:rPr lang="fr-FR" dirty="0"/>
              <a:t>Supporter le HTTPS</a:t>
            </a:r>
          </a:p>
          <a:p>
            <a:pPr lvl="1"/>
            <a:r>
              <a:rPr lang="fr-FR" dirty="0"/>
              <a:t>Module Apache </a:t>
            </a:r>
            <a:r>
              <a:rPr lang="fr-FR" dirty="0" err="1"/>
              <a:t>mod</a:t>
            </a:r>
            <a:r>
              <a:rPr lang="fr-FR" dirty="0"/>
              <a:t> rewrite activé (URL rewriting)</a:t>
            </a:r>
          </a:p>
          <a:p>
            <a:pPr lvl="1"/>
            <a:r>
              <a:rPr lang="fr-FR" dirty="0"/>
              <a:t>L’espace disque nécessaire ne dépend que des photos/images que vous allez intégrer à votre site. Le site en lui-même ne prend que quelques Mo.</a:t>
            </a:r>
          </a:p>
          <a:p>
            <a:pPr marL="365760" lvl="1" indent="0">
              <a:buNone/>
            </a:pPr>
            <a:endParaRPr lang="fr-FR" dirty="0"/>
          </a:p>
          <a:p>
            <a:pPr marL="0" lvl="1" indent="0" algn="ctr">
              <a:buNone/>
            </a:pPr>
            <a:r>
              <a:rPr lang="fr-FR" dirty="0">
                <a:hlinkClick r:id="rId2"/>
              </a:rPr>
              <a:t>https://wordpress.org/about/requirements/</a:t>
            </a:r>
            <a:endParaRPr lang="fr-FR" dirty="0"/>
          </a:p>
          <a:p>
            <a:pPr marL="365760" lvl="1" indent="0">
              <a:buNone/>
            </a:pPr>
            <a:endParaRPr lang="fr-FR" dirty="0"/>
          </a:p>
        </p:txBody>
      </p:sp>
    </p:spTree>
    <p:extLst>
      <p:ext uri="{BB962C8B-B14F-4D97-AF65-F5344CB8AC3E}">
        <p14:creationId xmlns:p14="http://schemas.microsoft.com/office/powerpoint/2010/main" val="499673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Ouvrir un hébergement gratuit</a:t>
            </a:r>
          </a:p>
        </p:txBody>
      </p:sp>
      <p:sp>
        <p:nvSpPr>
          <p:cNvPr id="3" name="Espace réservé du contenu 2"/>
          <p:cNvSpPr>
            <a:spLocks noGrp="1"/>
          </p:cNvSpPr>
          <p:nvPr>
            <p:ph sz="quarter" idx="1"/>
          </p:nvPr>
        </p:nvSpPr>
        <p:spPr/>
        <p:txBody>
          <a:bodyPr>
            <a:normAutofit/>
          </a:bodyPr>
          <a:lstStyle/>
          <a:p>
            <a:r>
              <a:rPr lang="fr-FR" dirty="0"/>
              <a:t>Exemple d’hébergeurs gratuits :</a:t>
            </a:r>
          </a:p>
          <a:p>
            <a:pPr lvl="1"/>
            <a:r>
              <a:rPr lang="fr-FR" dirty="0">
                <a:hlinkClick r:id="rId2"/>
              </a:rPr>
              <a:t>http://www.webou.net/</a:t>
            </a:r>
            <a:r>
              <a:rPr lang="fr-FR" dirty="0"/>
              <a:t> (nécessite un site déjà fini)</a:t>
            </a:r>
          </a:p>
          <a:p>
            <a:pPr lvl="1"/>
            <a:r>
              <a:rPr lang="fr-FR" dirty="0">
                <a:hlinkClick r:id="rId3"/>
              </a:rPr>
              <a:t>https://fr.000webhost.com/</a:t>
            </a:r>
            <a:r>
              <a:rPr lang="fr-FR" dirty="0"/>
              <a:t> (lent…)</a:t>
            </a:r>
          </a:p>
          <a:p>
            <a:pPr lvl="1"/>
            <a:r>
              <a:rPr lang="fr-FR" dirty="0">
                <a:hlinkClick r:id="rId4"/>
              </a:rPr>
              <a:t>https://www.alwaysdata.com/fr/</a:t>
            </a:r>
            <a:r>
              <a:rPr lang="fr-FR" dirty="0"/>
              <a:t> </a:t>
            </a:r>
          </a:p>
          <a:p>
            <a:pPr lvl="1"/>
            <a:r>
              <a:rPr lang="fr-FR" dirty="0">
                <a:hlinkClick r:id="rId5"/>
              </a:rPr>
              <a:t>http://www.lescigales.org/</a:t>
            </a:r>
            <a:endParaRPr lang="fr-FR" dirty="0"/>
          </a:p>
          <a:p>
            <a:pPr lvl="1"/>
            <a:r>
              <a:rPr lang="fr-FR" dirty="0">
                <a:hlinkClick r:id="rId6"/>
              </a:rPr>
              <a:t>https://www.firstheberg.com/fr/</a:t>
            </a:r>
            <a:endParaRPr lang="fr-FR" dirty="0"/>
          </a:p>
          <a:p>
            <a:pPr lvl="1"/>
            <a:r>
              <a:rPr lang="fr-FR" dirty="0">
                <a:hlinkClick r:id="rId7"/>
              </a:rPr>
              <a:t>https://www.awardspace.com/</a:t>
            </a:r>
            <a:endParaRPr lang="fr-FR" dirty="0"/>
          </a:p>
          <a:p>
            <a:pPr lvl="1"/>
            <a:r>
              <a:rPr lang="fr-FR" dirty="0">
                <a:hlinkClick r:id="rId8"/>
              </a:rPr>
              <a:t>http://www.hebergratuit.com/</a:t>
            </a:r>
            <a:endParaRPr lang="fr-FR" dirty="0"/>
          </a:p>
          <a:p>
            <a:pPr lvl="1"/>
            <a:r>
              <a:rPr lang="fr-FR" dirty="0">
                <a:hlinkClick r:id="rId9"/>
              </a:rPr>
              <a:t>https://www.virtual-info.info/cart.php?gid=1</a:t>
            </a:r>
            <a:endParaRPr lang="fr-FR" dirty="0"/>
          </a:p>
          <a:p>
            <a:pPr marL="365760" lvl="1" indent="0">
              <a:buNone/>
            </a:pPr>
            <a:endParaRPr lang="fr-FR" dirty="0"/>
          </a:p>
        </p:txBody>
      </p:sp>
    </p:spTree>
    <p:extLst>
      <p:ext uri="{BB962C8B-B14F-4D97-AF65-F5344CB8AC3E}">
        <p14:creationId xmlns:p14="http://schemas.microsoft.com/office/powerpoint/2010/main" val="17083950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Ouvrir un hébergement</a:t>
            </a:r>
            <a:br>
              <a:rPr lang="fr-FR" dirty="0"/>
            </a:br>
            <a:r>
              <a:rPr lang="fr-FR" dirty="0"/>
              <a:t>WordPress sans hébergeur…</a:t>
            </a:r>
          </a:p>
        </p:txBody>
      </p:sp>
      <p:sp>
        <p:nvSpPr>
          <p:cNvPr id="3" name="Espace réservé du contenu 2"/>
          <p:cNvSpPr>
            <a:spLocks noGrp="1"/>
          </p:cNvSpPr>
          <p:nvPr>
            <p:ph sz="quarter" idx="1"/>
          </p:nvPr>
        </p:nvSpPr>
        <p:spPr/>
        <p:txBody>
          <a:bodyPr>
            <a:normAutofit lnSpcReduction="10000"/>
          </a:bodyPr>
          <a:lstStyle/>
          <a:p>
            <a:r>
              <a:rPr lang="fr-FR" dirty="0"/>
              <a:t>Le site </a:t>
            </a:r>
            <a:r>
              <a:rPr lang="fr-FR" dirty="0">
                <a:hlinkClick r:id="rId2"/>
              </a:rPr>
              <a:t>https://fr.wordpress.com/</a:t>
            </a:r>
            <a:r>
              <a:rPr lang="fr-FR" dirty="0"/>
              <a:t> propose d’héberger votre site WordPress.</a:t>
            </a:r>
          </a:p>
          <a:p>
            <a:pPr lvl="1"/>
            <a:r>
              <a:rPr lang="fr-FR" dirty="0"/>
              <a:t>Encore plus simple qu’avec un hébergeur spécifique</a:t>
            </a:r>
          </a:p>
          <a:p>
            <a:pPr lvl="1"/>
            <a:r>
              <a:rPr lang="fr-FR" dirty="0"/>
              <a:t>Mais aussi plus de contraintes :</a:t>
            </a:r>
          </a:p>
          <a:p>
            <a:pPr lvl="2"/>
            <a:r>
              <a:rPr lang="fr-FR" dirty="0"/>
              <a:t>Thèmes limités</a:t>
            </a:r>
          </a:p>
          <a:p>
            <a:pPr lvl="2"/>
            <a:r>
              <a:rPr lang="fr-FR" dirty="0"/>
              <a:t>Gestion des extensions limitée</a:t>
            </a:r>
          </a:p>
          <a:p>
            <a:pPr lvl="2"/>
            <a:r>
              <a:rPr lang="fr-FR" dirty="0"/>
              <a:t>Etc…</a:t>
            </a:r>
          </a:p>
          <a:p>
            <a:pPr lvl="1"/>
            <a:r>
              <a:rPr lang="fr-FR" dirty="0"/>
              <a:t>Et vous n’avez pas directement la main sur votre hébergement</a:t>
            </a:r>
          </a:p>
          <a:p>
            <a:pPr lvl="2"/>
            <a:r>
              <a:rPr lang="fr-FR" dirty="0"/>
              <a:t>Pas d’accès en FTP pour personnaliser éventuellement votre site</a:t>
            </a:r>
          </a:p>
          <a:p>
            <a:pPr marL="365760" lvl="1" indent="0">
              <a:buNone/>
            </a:pPr>
            <a:endParaRPr lang="fr-FR" dirty="0"/>
          </a:p>
        </p:txBody>
      </p:sp>
    </p:spTree>
    <p:extLst>
      <p:ext uri="{BB962C8B-B14F-4D97-AF65-F5344CB8AC3E}">
        <p14:creationId xmlns:p14="http://schemas.microsoft.com/office/powerpoint/2010/main" val="2517878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Qu’est ce qu’un CMS ?</a:t>
            </a:r>
          </a:p>
        </p:txBody>
      </p:sp>
      <p:sp>
        <p:nvSpPr>
          <p:cNvPr id="3" name="Espace réservé du contenu 2"/>
          <p:cNvSpPr>
            <a:spLocks noGrp="1"/>
          </p:cNvSpPr>
          <p:nvPr>
            <p:ph sz="quarter" idx="1"/>
          </p:nvPr>
        </p:nvSpPr>
        <p:spPr/>
        <p:txBody>
          <a:bodyPr>
            <a:normAutofit/>
          </a:bodyPr>
          <a:lstStyle/>
          <a:p>
            <a:r>
              <a:rPr lang="fr-FR" dirty="0"/>
              <a:t>Pour créer un site Web, vous pouvez :</a:t>
            </a:r>
          </a:p>
          <a:p>
            <a:pPr lvl="1"/>
            <a:r>
              <a:rPr lang="fr-FR" dirty="0"/>
              <a:t>Vous reposer sur des plates-formes déjà existantes (</a:t>
            </a:r>
            <a:r>
              <a:rPr lang="fr-FR" dirty="0" err="1"/>
              <a:t>Blogger</a:t>
            </a:r>
            <a:r>
              <a:rPr lang="fr-FR" dirty="0"/>
              <a:t>, Over-Blog, </a:t>
            </a:r>
            <a:r>
              <a:rPr lang="fr-FR" dirty="0" err="1"/>
              <a:t>Wix</a:t>
            </a:r>
            <a:r>
              <a:rPr lang="fr-FR" dirty="0"/>
              <a:t>, etc…)</a:t>
            </a:r>
          </a:p>
          <a:p>
            <a:pPr lvl="1"/>
            <a:r>
              <a:rPr lang="fr-FR" dirty="0"/>
              <a:t>Développer un site « sur-mesure » (</a:t>
            </a:r>
            <a:r>
              <a:rPr lang="fr-FR" dirty="0" err="1"/>
              <a:t>from</a:t>
            </a:r>
            <a:r>
              <a:rPr lang="fr-FR" dirty="0"/>
              <a:t> scratch)</a:t>
            </a:r>
          </a:p>
          <a:p>
            <a:pPr lvl="1"/>
            <a:r>
              <a:rPr lang="fr-FR" dirty="0"/>
              <a:t>Développer un site en reposant sur un socle déjà existant (CMS)</a:t>
            </a:r>
          </a:p>
          <a:p>
            <a:pPr marL="365760" lvl="1" indent="0">
              <a:buNone/>
            </a:pPr>
            <a:endParaRPr lang="fr-FR" dirty="0"/>
          </a:p>
          <a:p>
            <a:pPr marL="365760" lvl="1" indent="0">
              <a:buNone/>
            </a:pPr>
            <a:r>
              <a:rPr lang="fr-FR" dirty="0"/>
              <a:t>Les professionnels du web utilisent eux aussi cette 3</a:t>
            </a:r>
            <a:r>
              <a:rPr lang="fr-FR" baseline="30000" dirty="0"/>
              <a:t>ème</a:t>
            </a:r>
            <a:r>
              <a:rPr lang="fr-FR" dirty="0"/>
              <a:t> option (en parallèle de la 2</a:t>
            </a:r>
            <a:r>
              <a:rPr lang="fr-FR" baseline="30000" dirty="0"/>
              <a:t>nd</a:t>
            </a:r>
            <a:r>
              <a:rPr lang="fr-FR" dirty="0"/>
              <a:t> option)</a:t>
            </a:r>
          </a:p>
          <a:p>
            <a:pPr marL="365760" lvl="1" indent="0">
              <a:buNone/>
            </a:pPr>
            <a:endParaRPr lang="fr-FR" dirty="0"/>
          </a:p>
        </p:txBody>
      </p:sp>
    </p:spTree>
    <p:extLst>
      <p:ext uri="{BB962C8B-B14F-4D97-AF65-F5344CB8AC3E}">
        <p14:creationId xmlns:p14="http://schemas.microsoft.com/office/powerpoint/2010/main" val="11096925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Qu’est ce qu’un CMS ?</a:t>
            </a:r>
          </a:p>
        </p:txBody>
      </p:sp>
      <p:sp>
        <p:nvSpPr>
          <p:cNvPr id="3" name="Espace réservé du contenu 2"/>
          <p:cNvSpPr>
            <a:spLocks noGrp="1"/>
          </p:cNvSpPr>
          <p:nvPr>
            <p:ph sz="quarter" idx="1"/>
          </p:nvPr>
        </p:nvSpPr>
        <p:spPr/>
        <p:txBody>
          <a:bodyPr>
            <a:normAutofit/>
          </a:bodyPr>
          <a:lstStyle/>
          <a:p>
            <a:r>
              <a:rPr lang="fr-FR" dirty="0"/>
              <a:t>C’est quoi un CMS ?</a:t>
            </a:r>
          </a:p>
          <a:p>
            <a:pPr lvl="1"/>
            <a:r>
              <a:rPr lang="fr-FR" dirty="0"/>
              <a:t>Un Système de Gestion de Contenu = Content Management System</a:t>
            </a:r>
          </a:p>
          <a:p>
            <a:pPr lvl="1"/>
            <a:r>
              <a:rPr lang="fr-FR" dirty="0"/>
              <a:t>Un site prêt à l’emploi sans avoir besoin de coder</a:t>
            </a:r>
          </a:p>
          <a:p>
            <a:pPr lvl="1"/>
            <a:r>
              <a:rPr lang="fr-FR" dirty="0"/>
              <a:t>Open Source = Libre de droit</a:t>
            </a:r>
          </a:p>
          <a:p>
            <a:pPr lvl="1"/>
            <a:r>
              <a:rPr lang="fr-FR" dirty="0"/>
              <a:t>Facile à utiliser et extensible suivant les besoins</a:t>
            </a:r>
          </a:p>
          <a:p>
            <a:pPr lvl="2"/>
            <a:r>
              <a:rPr lang="fr-FR" dirty="0"/>
              <a:t>A condition que votre site ne nécessite pas de réelle particularité</a:t>
            </a:r>
          </a:p>
          <a:p>
            <a:pPr marL="0" indent="0" algn="ctr">
              <a:buNone/>
            </a:pPr>
            <a:r>
              <a:rPr lang="fr-FR" dirty="0"/>
              <a:t>On ne réinvente pas la roue !</a:t>
            </a:r>
          </a:p>
          <a:p>
            <a:pPr marL="365760" lvl="1" indent="0">
              <a:buNone/>
            </a:pPr>
            <a:endParaRPr lang="fr-FR" dirty="0"/>
          </a:p>
        </p:txBody>
      </p:sp>
    </p:spTree>
    <p:extLst>
      <p:ext uri="{BB962C8B-B14F-4D97-AF65-F5344CB8AC3E}">
        <p14:creationId xmlns:p14="http://schemas.microsoft.com/office/powerpoint/2010/main" val="71903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Qu’est ce qu’un CMS ?</a:t>
            </a:r>
          </a:p>
        </p:txBody>
      </p:sp>
      <p:sp>
        <p:nvSpPr>
          <p:cNvPr id="3" name="Espace réservé du contenu 2"/>
          <p:cNvSpPr>
            <a:spLocks noGrp="1"/>
          </p:cNvSpPr>
          <p:nvPr>
            <p:ph sz="quarter" idx="1"/>
          </p:nvPr>
        </p:nvSpPr>
        <p:spPr/>
        <p:txBody>
          <a:bodyPr>
            <a:normAutofit/>
          </a:bodyPr>
          <a:lstStyle/>
          <a:p>
            <a:r>
              <a:rPr lang="fr-FR" dirty="0"/>
              <a:t>De nombreux CMS existent et sont disponibles</a:t>
            </a:r>
          </a:p>
          <a:p>
            <a:r>
              <a:rPr lang="fr-FR" dirty="0"/>
              <a:t>Les 3 principaux sont :</a:t>
            </a:r>
          </a:p>
          <a:p>
            <a:pPr lvl="1"/>
            <a:r>
              <a:rPr lang="fr-FR" dirty="0"/>
              <a:t>WordPress : le plus populaire car le plus facile, orienté Blog à l’origine mais aujourd’hui capable de gérer n’importe quel type de site Internet.</a:t>
            </a:r>
          </a:p>
          <a:p>
            <a:pPr lvl="1"/>
            <a:r>
              <a:rPr lang="fr-FR" dirty="0" err="1"/>
              <a:t>Drupal</a:t>
            </a:r>
            <a:r>
              <a:rPr lang="fr-FR" dirty="0"/>
              <a:t> : Polyvalence, Robustesse</a:t>
            </a:r>
          </a:p>
          <a:p>
            <a:pPr lvl="1"/>
            <a:r>
              <a:rPr lang="fr-FR" dirty="0"/>
              <a:t>Joomla : Facile à installer, en déclin.</a:t>
            </a:r>
          </a:p>
          <a:p>
            <a:r>
              <a:rPr lang="fr-FR" dirty="0"/>
              <a:t>Vous avez aussi des CMS spécifiques</a:t>
            </a:r>
          </a:p>
          <a:p>
            <a:pPr lvl="1"/>
            <a:r>
              <a:rPr lang="fr-FR" dirty="0"/>
              <a:t>Comme par exemple </a:t>
            </a:r>
            <a:r>
              <a:rPr lang="fr-FR" dirty="0" err="1"/>
              <a:t>PrestaShop</a:t>
            </a:r>
            <a:r>
              <a:rPr lang="fr-FR" dirty="0"/>
              <a:t> (e-commerce)</a:t>
            </a:r>
          </a:p>
        </p:txBody>
      </p:sp>
    </p:spTree>
    <p:extLst>
      <p:ext uri="{BB962C8B-B14F-4D97-AF65-F5344CB8AC3E}">
        <p14:creationId xmlns:p14="http://schemas.microsoft.com/office/powerpoint/2010/main" val="30033750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Qu’est ce qu’un CMS ?</a:t>
            </a:r>
          </a:p>
        </p:txBody>
      </p:sp>
      <p:sp>
        <p:nvSpPr>
          <p:cNvPr id="3" name="Espace réservé du contenu 2"/>
          <p:cNvSpPr>
            <a:spLocks noGrp="1"/>
          </p:cNvSpPr>
          <p:nvPr>
            <p:ph sz="quarter" idx="1"/>
          </p:nvPr>
        </p:nvSpPr>
        <p:spPr/>
        <p:txBody>
          <a:bodyPr>
            <a:normAutofit/>
          </a:bodyPr>
          <a:lstStyle/>
          <a:p>
            <a:r>
              <a:rPr lang="fr-FR" dirty="0"/>
              <a:t>Une solution « sur-mesure » est intéressante mais elle a un coût. Elle n’est donc justifiée que si votre besoin est réellement spécifique.</a:t>
            </a:r>
          </a:p>
          <a:p>
            <a:r>
              <a:rPr lang="fr-FR" dirty="0"/>
              <a:t>Dans le cadre d’un site « classique » (exemple, site vitrine), une création « sur-mesure » ne se justifie pas toujours.</a:t>
            </a:r>
          </a:p>
          <a:p>
            <a:r>
              <a:rPr lang="fr-FR" dirty="0"/>
              <a:t>Utiliser un CMS (comme </a:t>
            </a:r>
            <a:r>
              <a:rPr lang="fr-FR" dirty="0" err="1"/>
              <a:t>Wordpress</a:t>
            </a:r>
            <a:r>
              <a:rPr lang="fr-FR" dirty="0"/>
              <a:t>) est intéressant.</a:t>
            </a:r>
          </a:p>
        </p:txBody>
      </p:sp>
    </p:spTree>
    <p:extLst>
      <p:ext uri="{BB962C8B-B14F-4D97-AF65-F5344CB8AC3E}">
        <p14:creationId xmlns:p14="http://schemas.microsoft.com/office/powerpoint/2010/main" val="2982350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Qu’est ce que WordPress ?</a:t>
            </a:r>
          </a:p>
        </p:txBody>
      </p:sp>
      <p:sp>
        <p:nvSpPr>
          <p:cNvPr id="3" name="Espace réservé du contenu 2"/>
          <p:cNvSpPr>
            <a:spLocks noGrp="1"/>
          </p:cNvSpPr>
          <p:nvPr>
            <p:ph sz="quarter" idx="1"/>
          </p:nvPr>
        </p:nvSpPr>
        <p:spPr>
          <a:xfrm>
            <a:off x="612648" y="1600200"/>
            <a:ext cx="8153400" cy="4925144"/>
          </a:xfrm>
        </p:spPr>
        <p:txBody>
          <a:bodyPr>
            <a:normAutofit fontScale="92500" lnSpcReduction="20000"/>
          </a:bodyPr>
          <a:lstStyle/>
          <a:p>
            <a:r>
              <a:rPr lang="fr-FR" dirty="0"/>
              <a:t>Les fonctionnalités principales de WordPress sont :</a:t>
            </a:r>
          </a:p>
          <a:p>
            <a:pPr lvl="1"/>
            <a:r>
              <a:rPr lang="fr-FR" dirty="0"/>
              <a:t>Publier des pages et/ou des articles</a:t>
            </a:r>
          </a:p>
          <a:p>
            <a:pPr lvl="2"/>
            <a:r>
              <a:rPr lang="fr-FR" dirty="0"/>
              <a:t>De manières visuelle, c’est-à-dire « WYSIWYG »</a:t>
            </a:r>
          </a:p>
          <a:p>
            <a:pPr lvl="1"/>
            <a:r>
              <a:rPr lang="fr-FR" dirty="0"/>
              <a:t>Gérer vos médias (images, etc…)</a:t>
            </a:r>
          </a:p>
          <a:p>
            <a:pPr lvl="1"/>
            <a:r>
              <a:rPr lang="fr-FR" dirty="0"/>
              <a:t>Gérer vos utilisateurs</a:t>
            </a:r>
          </a:p>
          <a:p>
            <a:r>
              <a:rPr lang="fr-FR" dirty="0"/>
              <a:t>Il est possible de compléter avec des extensions. Exemple :</a:t>
            </a:r>
          </a:p>
          <a:p>
            <a:pPr lvl="1"/>
            <a:r>
              <a:rPr lang="fr-FR" dirty="0"/>
              <a:t>Un outil pour maintenir à jour une Newsletter</a:t>
            </a:r>
          </a:p>
          <a:p>
            <a:pPr lvl="1"/>
            <a:r>
              <a:rPr lang="fr-FR" dirty="0"/>
              <a:t>Un outil pour ajouter des boutons de partage sur vos articles</a:t>
            </a:r>
          </a:p>
          <a:p>
            <a:pPr lvl="1"/>
            <a:r>
              <a:rPr lang="fr-FR" dirty="0"/>
              <a:t>Un outil pour vous permettre d’ajouter des « slides » dans vos pages.</a:t>
            </a:r>
          </a:p>
          <a:p>
            <a:pPr lvl="1"/>
            <a:r>
              <a:rPr lang="fr-FR" dirty="0"/>
              <a:t>Etc…</a:t>
            </a:r>
          </a:p>
          <a:p>
            <a:pPr lvl="1"/>
            <a:endParaRPr lang="fr-FR" dirty="0"/>
          </a:p>
        </p:txBody>
      </p:sp>
    </p:spTree>
    <p:extLst>
      <p:ext uri="{BB962C8B-B14F-4D97-AF65-F5344CB8AC3E}">
        <p14:creationId xmlns:p14="http://schemas.microsoft.com/office/powerpoint/2010/main" val="2592004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Qu’est ce que WordPress ?</a:t>
            </a:r>
          </a:p>
        </p:txBody>
      </p:sp>
      <p:sp>
        <p:nvSpPr>
          <p:cNvPr id="3" name="Espace réservé du contenu 2"/>
          <p:cNvSpPr>
            <a:spLocks noGrp="1"/>
          </p:cNvSpPr>
          <p:nvPr>
            <p:ph sz="quarter" idx="1"/>
          </p:nvPr>
        </p:nvSpPr>
        <p:spPr>
          <a:xfrm>
            <a:off x="612648" y="1600200"/>
            <a:ext cx="8153400" cy="4925144"/>
          </a:xfrm>
        </p:spPr>
        <p:txBody>
          <a:bodyPr>
            <a:normAutofit/>
          </a:bodyPr>
          <a:lstStyle/>
          <a:p>
            <a:r>
              <a:rPr lang="fr-FR" dirty="0"/>
              <a:t>Dans sa version de base, WordPress a une charte graphique basique.</a:t>
            </a:r>
          </a:p>
          <a:p>
            <a:pPr lvl="1"/>
            <a:r>
              <a:rPr lang="fr-FR" dirty="0"/>
              <a:t>Il est donc souvent nécessaire de changer cette charte graphique</a:t>
            </a:r>
          </a:p>
          <a:p>
            <a:r>
              <a:rPr lang="fr-FR" dirty="0"/>
              <a:t>Au sein de WordPress, cela s’appelle les thèmes</a:t>
            </a:r>
          </a:p>
          <a:p>
            <a:pPr lvl="1"/>
            <a:r>
              <a:rPr lang="fr-FR" dirty="0"/>
              <a:t>Un thème est une charte graphique</a:t>
            </a:r>
          </a:p>
          <a:p>
            <a:pPr lvl="1"/>
            <a:r>
              <a:rPr lang="fr-FR" dirty="0"/>
              <a:t>Il suffit d’importer le thème au sein de WordPress, et votre site a un tout nouvel aspect</a:t>
            </a:r>
          </a:p>
          <a:p>
            <a:pPr lvl="1"/>
            <a:r>
              <a:rPr lang="fr-FR" dirty="0"/>
              <a:t>Certains thèmes peuvent embarquer de nouvelles fonctionnalités (extensions) pour votre site WordPress</a:t>
            </a:r>
          </a:p>
          <a:p>
            <a:pPr lvl="1"/>
            <a:endParaRPr lang="fr-FR" dirty="0"/>
          </a:p>
        </p:txBody>
      </p:sp>
    </p:spTree>
    <p:extLst>
      <p:ext uri="{BB962C8B-B14F-4D97-AF65-F5344CB8AC3E}">
        <p14:creationId xmlns:p14="http://schemas.microsoft.com/office/powerpoint/2010/main" val="28055613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Pourquoi choisir WordPress ?</a:t>
            </a:r>
          </a:p>
        </p:txBody>
      </p:sp>
      <p:sp>
        <p:nvSpPr>
          <p:cNvPr id="3" name="Espace réservé du contenu 2"/>
          <p:cNvSpPr>
            <a:spLocks noGrp="1"/>
          </p:cNvSpPr>
          <p:nvPr>
            <p:ph sz="quarter" idx="1"/>
          </p:nvPr>
        </p:nvSpPr>
        <p:spPr>
          <a:xfrm>
            <a:off x="612648" y="1600200"/>
            <a:ext cx="8153400" cy="4925144"/>
          </a:xfrm>
        </p:spPr>
        <p:txBody>
          <a:bodyPr>
            <a:normAutofit fontScale="92500"/>
          </a:bodyPr>
          <a:lstStyle/>
          <a:p>
            <a:r>
              <a:rPr lang="fr-FR" dirty="0"/>
              <a:t>WordPress est utilisé sur environ 18% des sites Internet</a:t>
            </a:r>
          </a:p>
          <a:p>
            <a:pPr lvl="1"/>
            <a:r>
              <a:rPr lang="fr-FR" dirty="0"/>
              <a:t>Si vous avez un problème sur WordPress, vous n’aurez pas de mal à trouver de l’aide.</a:t>
            </a:r>
          </a:p>
          <a:p>
            <a:r>
              <a:rPr lang="fr-FR" dirty="0"/>
              <a:t>WordPress est généralement présenté comme le CMS le plus simple à prendre en main</a:t>
            </a:r>
          </a:p>
          <a:p>
            <a:pPr lvl="1"/>
            <a:r>
              <a:rPr lang="fr-FR" dirty="0"/>
              <a:t>Il ne nécessite aucune connaissance en HTML ou en PHP.</a:t>
            </a:r>
          </a:p>
          <a:p>
            <a:r>
              <a:rPr lang="fr-FR" dirty="0"/>
              <a:t>Le système est à la fois simple pour les développeurs</a:t>
            </a:r>
          </a:p>
          <a:p>
            <a:pPr lvl="1"/>
            <a:r>
              <a:rPr lang="fr-FR" dirty="0"/>
              <a:t>Qui cherchent à créer des thèmes, des extensions, etc..</a:t>
            </a:r>
          </a:p>
          <a:p>
            <a:r>
              <a:rPr lang="fr-FR" dirty="0"/>
              <a:t>Mais aussi pour les utilisateurs</a:t>
            </a:r>
          </a:p>
          <a:p>
            <a:pPr lvl="1"/>
            <a:r>
              <a:rPr lang="fr-FR" dirty="0"/>
              <a:t>N’est pas « usine à gaz »</a:t>
            </a:r>
          </a:p>
          <a:p>
            <a:pPr lvl="1"/>
            <a:endParaRPr lang="fr-FR" dirty="0"/>
          </a:p>
        </p:txBody>
      </p:sp>
    </p:spTree>
    <p:extLst>
      <p:ext uri="{BB962C8B-B14F-4D97-AF65-F5344CB8AC3E}">
        <p14:creationId xmlns:p14="http://schemas.microsoft.com/office/powerpoint/2010/main" val="1326633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71600" y="2743200"/>
            <a:ext cx="7123113" cy="3829072"/>
          </a:xfrm>
        </p:spPr>
        <p:txBody>
          <a:bodyPr/>
          <a:lstStyle/>
          <a:p>
            <a:r>
              <a:rPr lang="fr-FR" dirty="0"/>
              <a:t>Ouvrir un hébergement</a:t>
            </a:r>
          </a:p>
          <a:p>
            <a:pPr lvl="1"/>
            <a:r>
              <a:rPr lang="fr-FR" dirty="0"/>
              <a:t>Les caractéristiques d’un serveur Web</a:t>
            </a:r>
          </a:p>
          <a:p>
            <a:pPr lvl="1"/>
            <a:r>
              <a:rPr lang="fr-FR" dirty="0"/>
              <a:t>Les différents types d’hébergement</a:t>
            </a:r>
          </a:p>
          <a:p>
            <a:pPr lvl="1"/>
            <a:r>
              <a:rPr lang="fr-FR" dirty="0"/>
              <a:t>Les prérequis pour WordPress</a:t>
            </a:r>
          </a:p>
          <a:p>
            <a:pPr lvl="1"/>
            <a:r>
              <a:rPr lang="fr-FR" dirty="0"/>
              <a:t>Ouvrir un hébergement gratuit</a:t>
            </a:r>
          </a:p>
          <a:p>
            <a:pPr lvl="1"/>
            <a:r>
              <a:rPr lang="fr-FR" dirty="0"/>
              <a:t>WordPress sans hébergeur…</a:t>
            </a:r>
          </a:p>
          <a:p>
            <a:pPr lvl="1"/>
            <a:endParaRPr lang="fr-FR" dirty="0"/>
          </a:p>
        </p:txBody>
      </p:sp>
      <p:sp>
        <p:nvSpPr>
          <p:cNvPr id="3" name="Titre 2"/>
          <p:cNvSpPr>
            <a:spLocks noGrp="1"/>
          </p:cNvSpPr>
          <p:nvPr>
            <p:ph type="title"/>
          </p:nvPr>
        </p:nvSpPr>
        <p:spPr/>
        <p:txBody>
          <a:bodyPr/>
          <a:lstStyle/>
          <a:p>
            <a:r>
              <a:rPr lang="fr-FR" dirty="0"/>
              <a:t>Table des matières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Pourquoi choisir WordPress ?</a:t>
            </a:r>
          </a:p>
        </p:txBody>
      </p:sp>
      <p:sp>
        <p:nvSpPr>
          <p:cNvPr id="3" name="Espace réservé du contenu 2"/>
          <p:cNvSpPr>
            <a:spLocks noGrp="1"/>
          </p:cNvSpPr>
          <p:nvPr>
            <p:ph sz="quarter" idx="1"/>
          </p:nvPr>
        </p:nvSpPr>
        <p:spPr>
          <a:xfrm>
            <a:off x="612648" y="1600200"/>
            <a:ext cx="8153400" cy="4925144"/>
          </a:xfrm>
        </p:spPr>
        <p:txBody>
          <a:bodyPr>
            <a:normAutofit/>
          </a:bodyPr>
          <a:lstStyle/>
          <a:p>
            <a:r>
              <a:rPr lang="fr-FR" dirty="0"/>
              <a:t>Le système d’extension est souple, simple et rapide à prendre en main.</a:t>
            </a:r>
          </a:p>
          <a:p>
            <a:r>
              <a:rPr lang="fr-FR" dirty="0"/>
              <a:t>Il y a près de 35 000 extensions disponibles</a:t>
            </a:r>
          </a:p>
          <a:p>
            <a:r>
              <a:rPr lang="fr-FR" dirty="0"/>
              <a:t>De même, le système de thèmes est également souple, simple et rapide à prendre en main</a:t>
            </a:r>
          </a:p>
          <a:p>
            <a:r>
              <a:rPr lang="fr-FR" dirty="0"/>
              <a:t>Sur le site « ThemeForest.net » il y a près de 11000 thèmes. Certains sont gratuits.</a:t>
            </a:r>
          </a:p>
          <a:p>
            <a:pPr lvl="1"/>
            <a:endParaRPr lang="fr-FR" dirty="0"/>
          </a:p>
        </p:txBody>
      </p:sp>
    </p:spTree>
    <p:extLst>
      <p:ext uri="{BB962C8B-B14F-4D97-AF65-F5344CB8AC3E}">
        <p14:creationId xmlns:p14="http://schemas.microsoft.com/office/powerpoint/2010/main" val="36779251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Installer WordPress</a:t>
            </a:r>
          </a:p>
        </p:txBody>
      </p:sp>
      <p:sp>
        <p:nvSpPr>
          <p:cNvPr id="3" name="Espace réservé du contenu 2"/>
          <p:cNvSpPr>
            <a:spLocks noGrp="1"/>
          </p:cNvSpPr>
          <p:nvPr>
            <p:ph sz="quarter" idx="1"/>
          </p:nvPr>
        </p:nvSpPr>
        <p:spPr>
          <a:xfrm>
            <a:off x="612648" y="1600200"/>
            <a:ext cx="8153400" cy="4925144"/>
          </a:xfrm>
        </p:spPr>
        <p:txBody>
          <a:bodyPr>
            <a:normAutofit/>
          </a:bodyPr>
          <a:lstStyle/>
          <a:p>
            <a:r>
              <a:rPr lang="fr-FR" dirty="0"/>
              <a:t>Les prérequis d’installation :</a:t>
            </a:r>
          </a:p>
          <a:p>
            <a:pPr lvl="1"/>
            <a:r>
              <a:rPr lang="fr-FR" dirty="0"/>
              <a:t>Un navigateur</a:t>
            </a:r>
          </a:p>
          <a:p>
            <a:pPr lvl="1"/>
            <a:r>
              <a:rPr lang="fr-FR" dirty="0"/>
              <a:t>Un hébergement</a:t>
            </a:r>
          </a:p>
          <a:p>
            <a:pPr lvl="1"/>
            <a:r>
              <a:rPr lang="fr-FR" dirty="0"/>
              <a:t>Une base de données associée à l’hébergement</a:t>
            </a:r>
          </a:p>
          <a:p>
            <a:pPr lvl="1"/>
            <a:r>
              <a:rPr lang="fr-FR" dirty="0"/>
              <a:t>Un client FTP</a:t>
            </a:r>
          </a:p>
          <a:p>
            <a:r>
              <a:rPr lang="fr-FR" dirty="0"/>
              <a:t>Et… c’est tout…</a:t>
            </a:r>
          </a:p>
          <a:p>
            <a:pPr lvl="1"/>
            <a:endParaRPr lang="fr-FR" dirty="0"/>
          </a:p>
        </p:txBody>
      </p:sp>
    </p:spTree>
    <p:extLst>
      <p:ext uri="{BB962C8B-B14F-4D97-AF65-F5344CB8AC3E}">
        <p14:creationId xmlns:p14="http://schemas.microsoft.com/office/powerpoint/2010/main" val="3097552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a:t>
            </a:r>
            <a:r>
              <a:rPr lang="fr-FR" sz="3200" dirty="0" err="1"/>
              <a:t>Wordpress</a:t>
            </a:r>
            <a:br>
              <a:rPr lang="fr-FR" dirty="0"/>
            </a:br>
            <a:r>
              <a:rPr lang="fr-FR" dirty="0"/>
              <a:t>Installer WordPress</a:t>
            </a:r>
          </a:p>
        </p:txBody>
      </p:sp>
      <p:sp>
        <p:nvSpPr>
          <p:cNvPr id="3" name="Espace réservé du contenu 2"/>
          <p:cNvSpPr>
            <a:spLocks noGrp="1"/>
          </p:cNvSpPr>
          <p:nvPr>
            <p:ph sz="quarter" idx="1"/>
          </p:nvPr>
        </p:nvSpPr>
        <p:spPr>
          <a:xfrm>
            <a:off x="612648" y="1600200"/>
            <a:ext cx="8153400" cy="4925144"/>
          </a:xfrm>
        </p:spPr>
        <p:txBody>
          <a:bodyPr>
            <a:normAutofit fontScale="92500" lnSpcReduction="20000"/>
          </a:bodyPr>
          <a:lstStyle/>
          <a:p>
            <a:r>
              <a:rPr lang="fr-FR" dirty="0"/>
              <a:t>Ce que votre hébergeur vous fournit</a:t>
            </a:r>
          </a:p>
          <a:p>
            <a:pPr lvl="1"/>
            <a:r>
              <a:rPr lang="fr-FR" dirty="0"/>
              <a:t>Un accès FTP</a:t>
            </a:r>
          </a:p>
          <a:p>
            <a:pPr lvl="1"/>
            <a:r>
              <a:rPr lang="fr-FR" dirty="0"/>
              <a:t>Un accès à votre BDD (base de Données)</a:t>
            </a:r>
          </a:p>
          <a:p>
            <a:r>
              <a:rPr lang="fr-FR" dirty="0"/>
              <a:t>Télécharger WordPress</a:t>
            </a:r>
          </a:p>
          <a:p>
            <a:pPr lvl="1"/>
            <a:r>
              <a:rPr lang="fr-FR" dirty="0">
                <a:hlinkClick r:id="rId2"/>
              </a:rPr>
              <a:t>https://fr.wordpress.org/</a:t>
            </a:r>
            <a:endParaRPr lang="fr-FR" dirty="0"/>
          </a:p>
          <a:p>
            <a:r>
              <a:rPr lang="fr-FR" dirty="0"/>
              <a:t>Installer / prendre en main le client FTP</a:t>
            </a:r>
          </a:p>
          <a:p>
            <a:pPr lvl="1"/>
            <a:r>
              <a:rPr lang="fr-FR" dirty="0">
                <a:hlinkClick r:id="rId3"/>
              </a:rPr>
              <a:t>https://filezilla-project.org/</a:t>
            </a:r>
            <a:endParaRPr lang="fr-FR" dirty="0"/>
          </a:p>
          <a:p>
            <a:pPr lvl="1"/>
            <a:r>
              <a:rPr lang="fr-FR" dirty="0"/>
              <a:t>Ou en utilisant l’ « Explorateur de fichiers » de Windows</a:t>
            </a:r>
          </a:p>
          <a:p>
            <a:r>
              <a:rPr lang="fr-FR" dirty="0" err="1"/>
              <a:t>Upload</a:t>
            </a:r>
            <a:r>
              <a:rPr lang="fr-FR" dirty="0"/>
              <a:t> de WordPress sur votre hébergement à l’aide du client FTP (ou de l’explorateur de fichiers)</a:t>
            </a:r>
          </a:p>
          <a:p>
            <a:r>
              <a:rPr lang="fr-FR" dirty="0"/>
              <a:t>Lancer l’installation et la configuration de la base de données</a:t>
            </a:r>
          </a:p>
          <a:p>
            <a:pPr lvl="1"/>
            <a:endParaRPr lang="fr-FR" dirty="0"/>
          </a:p>
        </p:txBody>
      </p:sp>
    </p:spTree>
    <p:extLst>
      <p:ext uri="{BB962C8B-B14F-4D97-AF65-F5344CB8AC3E}">
        <p14:creationId xmlns:p14="http://schemas.microsoft.com/office/powerpoint/2010/main" val="6345225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Créer un site sous Wordpress</a:t>
            </a:r>
            <a:br>
              <a:rPr lang="fr-FR" dirty="0"/>
            </a:br>
            <a:r>
              <a:rPr lang="fr-FR" dirty="0"/>
              <a:t>Installer WordPress</a:t>
            </a:r>
          </a:p>
        </p:txBody>
      </p:sp>
      <p:sp>
        <p:nvSpPr>
          <p:cNvPr id="3" name="Espace réservé du contenu 2"/>
          <p:cNvSpPr>
            <a:spLocks noGrp="1"/>
          </p:cNvSpPr>
          <p:nvPr>
            <p:ph sz="quarter" idx="1"/>
          </p:nvPr>
        </p:nvSpPr>
        <p:spPr>
          <a:xfrm>
            <a:off x="612648" y="1600200"/>
            <a:ext cx="8153400" cy="5069160"/>
          </a:xfrm>
        </p:spPr>
        <p:txBody>
          <a:bodyPr>
            <a:normAutofit fontScale="92500" lnSpcReduction="20000"/>
          </a:bodyPr>
          <a:lstStyle/>
          <a:p>
            <a:r>
              <a:rPr lang="fr-FR" dirty="0"/>
              <a:t>Connectez vous sur : </a:t>
            </a:r>
            <a:r>
              <a:rPr lang="fr-FR" dirty="0">
                <a:hlinkClick r:id="rId2"/>
              </a:rPr>
              <a:t>https://www.alwaysdata.com/fr/</a:t>
            </a:r>
            <a:endParaRPr lang="fr-FR" dirty="0"/>
          </a:p>
          <a:p>
            <a:r>
              <a:rPr lang="fr-FR" dirty="0"/>
              <a:t>Cliquez sur « Démarrer » pour débuter l’inscription</a:t>
            </a:r>
          </a:p>
          <a:p>
            <a:r>
              <a:rPr lang="fr-FR" dirty="0"/>
              <a:t>Choisir un nom de (sous) domaine</a:t>
            </a:r>
          </a:p>
          <a:p>
            <a:pPr lvl="1"/>
            <a:r>
              <a:rPr lang="fr-FR" dirty="0"/>
              <a:t>Exemple : Si vous choisissez le nom « </a:t>
            </a:r>
            <a:r>
              <a:rPr lang="fr-FR" dirty="0" err="1"/>
              <a:t>lpctour</a:t>
            </a:r>
            <a:r>
              <a:rPr lang="fr-FR" dirty="0"/>
              <a:t> » l’url du site sera : </a:t>
            </a:r>
            <a:r>
              <a:rPr lang="fr-FR" dirty="0">
                <a:hlinkClick r:id="rId3"/>
              </a:rPr>
              <a:t>http://lpctour.alwaysdata.net/</a:t>
            </a:r>
            <a:endParaRPr lang="fr-FR" dirty="0"/>
          </a:p>
          <a:p>
            <a:r>
              <a:rPr lang="fr-FR" dirty="0"/>
              <a:t>Choisir l’offre « Gratuite »</a:t>
            </a:r>
          </a:p>
          <a:p>
            <a:r>
              <a:rPr lang="fr-FR" dirty="0"/>
              <a:t>Récupérer les informations de connexion FTP</a:t>
            </a:r>
          </a:p>
          <a:p>
            <a:pPr lvl="1"/>
            <a:r>
              <a:rPr lang="fr-FR" dirty="0"/>
              <a:t>Via : </a:t>
            </a:r>
            <a:r>
              <a:rPr lang="fr-FR" dirty="0">
                <a:hlinkClick r:id="rId4"/>
              </a:rPr>
              <a:t>https://admin.alwaysdata.com/ftp/</a:t>
            </a:r>
            <a:endParaRPr lang="fr-FR" dirty="0"/>
          </a:p>
          <a:p>
            <a:pPr lvl="1"/>
            <a:r>
              <a:rPr lang="fr-FR" dirty="0"/>
              <a:t>Exemple : Hôte FTP : ftp-lpctour.alwaysdata.net</a:t>
            </a:r>
          </a:p>
          <a:p>
            <a:pPr lvl="2"/>
            <a:r>
              <a:rPr lang="fr-FR" dirty="0"/>
              <a:t>Accessible via l’explorateur de fichier à l’adresse : </a:t>
            </a:r>
          </a:p>
          <a:p>
            <a:pPr marL="685800" lvl="2" indent="0" algn="ctr">
              <a:buNone/>
            </a:pPr>
            <a:r>
              <a:rPr lang="fr-FR" dirty="0">
                <a:hlinkClick r:id="rId5"/>
              </a:rPr>
              <a:t>ftp://ftp-lpctour.alwaysdata.net/</a:t>
            </a:r>
          </a:p>
          <a:p>
            <a:r>
              <a:rPr lang="fr-FR" dirty="0"/>
              <a:t>Uploader les fichiers téléchargés sur WordPress.org (après les avoir décompressés…) dans le dossier www</a:t>
            </a:r>
          </a:p>
        </p:txBody>
      </p:sp>
    </p:spTree>
    <p:extLst>
      <p:ext uri="{BB962C8B-B14F-4D97-AF65-F5344CB8AC3E}">
        <p14:creationId xmlns:p14="http://schemas.microsoft.com/office/powerpoint/2010/main" val="2721136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Créer un site sous Wordpress</a:t>
            </a:r>
            <a:br>
              <a:rPr lang="fr-FR" dirty="0"/>
            </a:br>
            <a:r>
              <a:rPr lang="fr-FR" dirty="0"/>
              <a:t>Installer WordPress</a:t>
            </a:r>
          </a:p>
        </p:txBody>
      </p:sp>
      <p:sp>
        <p:nvSpPr>
          <p:cNvPr id="3" name="Espace réservé du contenu 2"/>
          <p:cNvSpPr>
            <a:spLocks noGrp="1"/>
          </p:cNvSpPr>
          <p:nvPr>
            <p:ph sz="quarter" idx="1"/>
          </p:nvPr>
        </p:nvSpPr>
        <p:spPr>
          <a:xfrm>
            <a:off x="612648" y="1600200"/>
            <a:ext cx="8153400" cy="5069160"/>
          </a:xfrm>
        </p:spPr>
        <p:txBody>
          <a:bodyPr>
            <a:normAutofit fontScale="92500" lnSpcReduction="20000"/>
          </a:bodyPr>
          <a:lstStyle/>
          <a:p>
            <a:r>
              <a:rPr lang="fr-FR" dirty="0"/>
              <a:t>Ajouter/créer une base de données MySQL via : </a:t>
            </a:r>
          </a:p>
          <a:p>
            <a:pPr marL="0" indent="0" algn="ctr">
              <a:buNone/>
            </a:pPr>
            <a:r>
              <a:rPr lang="fr-FR" sz="2000" dirty="0">
                <a:hlinkClick r:id="rId2"/>
              </a:rPr>
              <a:t>https://admin.alwaysdata.com/database/?type=mysql</a:t>
            </a:r>
            <a:endParaRPr lang="fr-FR" sz="2000" dirty="0"/>
          </a:p>
          <a:p>
            <a:r>
              <a:rPr lang="fr-FR" dirty="0"/>
              <a:t>Choisir un nom pour votre base de données</a:t>
            </a:r>
          </a:p>
          <a:p>
            <a:pPr lvl="1"/>
            <a:r>
              <a:rPr lang="fr-FR" dirty="0"/>
              <a:t>Exemple : </a:t>
            </a:r>
            <a:r>
              <a:rPr lang="fr-FR" dirty="0" err="1"/>
              <a:t>lpctour_wordpress</a:t>
            </a:r>
            <a:endParaRPr lang="fr-FR" dirty="0"/>
          </a:p>
          <a:p>
            <a:r>
              <a:rPr lang="fr-FR" dirty="0"/>
              <a:t>Récupérer l’adresse de votre base</a:t>
            </a:r>
          </a:p>
          <a:p>
            <a:pPr lvl="1"/>
            <a:r>
              <a:rPr lang="fr-FR" dirty="0"/>
              <a:t>Exemple : Hôte MySQL : mysql-lpctour.alwaysdata.net</a:t>
            </a:r>
          </a:p>
          <a:p>
            <a:r>
              <a:rPr lang="fr-FR" dirty="0"/>
              <a:t>Connectez vous à l’URL de votre site</a:t>
            </a:r>
          </a:p>
          <a:p>
            <a:pPr lvl="1"/>
            <a:r>
              <a:rPr lang="fr-FR" dirty="0"/>
              <a:t>Exemple : </a:t>
            </a:r>
            <a:r>
              <a:rPr lang="fr-FR" dirty="0">
                <a:hlinkClick r:id="rId3"/>
              </a:rPr>
              <a:t>http://lpctour.alwaysdata.net</a:t>
            </a:r>
            <a:endParaRPr lang="fr-FR" dirty="0"/>
          </a:p>
          <a:p>
            <a:r>
              <a:rPr lang="fr-FR" dirty="0"/>
              <a:t>« C’est parti ! »</a:t>
            </a:r>
          </a:p>
          <a:p>
            <a:r>
              <a:rPr lang="fr-FR" dirty="0"/>
              <a:t>Renseigner les informations de la base de données</a:t>
            </a:r>
          </a:p>
          <a:p>
            <a:r>
              <a:rPr lang="fr-FR" dirty="0"/>
              <a:t>Puis les informations « titre » et « identifiant »de votre site</a:t>
            </a:r>
          </a:p>
          <a:p>
            <a:endParaRPr lang="fr-FR" dirty="0"/>
          </a:p>
        </p:txBody>
      </p:sp>
    </p:spTree>
    <p:extLst>
      <p:ext uri="{BB962C8B-B14F-4D97-AF65-F5344CB8AC3E}">
        <p14:creationId xmlns:p14="http://schemas.microsoft.com/office/powerpoint/2010/main" val="31513236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Créer un site sous Wordpress</a:t>
            </a:r>
            <a:br>
              <a:rPr lang="fr-FR" dirty="0"/>
            </a:br>
            <a:r>
              <a:rPr lang="fr-FR" dirty="0"/>
              <a:t>Installer WordPress</a:t>
            </a:r>
          </a:p>
        </p:txBody>
      </p:sp>
      <p:pic>
        <p:nvPicPr>
          <p:cNvPr id="4" name="Image 3"/>
          <p:cNvPicPr>
            <a:picLocks noChangeAspect="1"/>
          </p:cNvPicPr>
          <p:nvPr/>
        </p:nvPicPr>
        <p:blipFill>
          <a:blip r:embed="rId2"/>
          <a:stretch>
            <a:fillRect/>
          </a:stretch>
        </p:blipFill>
        <p:spPr>
          <a:xfrm>
            <a:off x="1475656" y="1700808"/>
            <a:ext cx="6612976" cy="4977509"/>
          </a:xfrm>
          <a:prstGeom prst="rect">
            <a:avLst/>
          </a:prstGeom>
        </p:spPr>
      </p:pic>
    </p:spTree>
    <p:extLst>
      <p:ext uri="{BB962C8B-B14F-4D97-AF65-F5344CB8AC3E}">
        <p14:creationId xmlns:p14="http://schemas.microsoft.com/office/powerpoint/2010/main" val="4224030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A0E8F-63DC-4B42-9037-46ADE1156366}"/>
              </a:ext>
            </a:extLst>
          </p:cNvPr>
          <p:cNvSpPr>
            <a:spLocks noGrp="1"/>
          </p:cNvSpPr>
          <p:nvPr>
            <p:ph type="title"/>
          </p:nvPr>
        </p:nvSpPr>
        <p:spPr/>
        <p:txBody>
          <a:bodyPr>
            <a:normAutofit fontScale="90000"/>
          </a:bodyPr>
          <a:lstStyle/>
          <a:p>
            <a:r>
              <a:rPr lang="fr-FR" dirty="0"/>
              <a:t>Créer un site sous Wordpress</a:t>
            </a:r>
            <a:br>
              <a:rPr lang="fr-FR" dirty="0"/>
            </a:br>
            <a:r>
              <a:rPr lang="fr-FR" dirty="0"/>
              <a:t>Installer WordPress</a:t>
            </a:r>
          </a:p>
        </p:txBody>
      </p:sp>
      <p:pic>
        <p:nvPicPr>
          <p:cNvPr id="4" name="Image 3">
            <a:extLst>
              <a:ext uri="{FF2B5EF4-FFF2-40B4-BE49-F238E27FC236}">
                <a16:creationId xmlns:a16="http://schemas.microsoft.com/office/drawing/2014/main" id="{1BF79F6E-0B41-4723-9871-971635BEB8C2}"/>
              </a:ext>
            </a:extLst>
          </p:cNvPr>
          <p:cNvPicPr>
            <a:picLocks noChangeAspect="1"/>
          </p:cNvPicPr>
          <p:nvPr/>
        </p:nvPicPr>
        <p:blipFill>
          <a:blip r:embed="rId2"/>
          <a:stretch>
            <a:fillRect/>
          </a:stretch>
        </p:blipFill>
        <p:spPr>
          <a:xfrm>
            <a:off x="2339752" y="1700808"/>
            <a:ext cx="4234119" cy="4759996"/>
          </a:xfrm>
          <a:prstGeom prst="rect">
            <a:avLst/>
          </a:prstGeom>
        </p:spPr>
      </p:pic>
    </p:spTree>
    <p:extLst>
      <p:ext uri="{BB962C8B-B14F-4D97-AF65-F5344CB8AC3E}">
        <p14:creationId xmlns:p14="http://schemas.microsoft.com/office/powerpoint/2010/main" val="1835780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306F9-3565-4825-AC17-17CCDD648E6B}"/>
              </a:ext>
            </a:extLst>
          </p:cNvPr>
          <p:cNvSpPr>
            <a:spLocks noGrp="1"/>
          </p:cNvSpPr>
          <p:nvPr>
            <p:ph type="title"/>
          </p:nvPr>
        </p:nvSpPr>
        <p:spPr/>
        <p:txBody>
          <a:bodyPr>
            <a:normAutofit fontScale="90000"/>
          </a:bodyPr>
          <a:lstStyle/>
          <a:p>
            <a:r>
              <a:rPr lang="fr-FR" dirty="0"/>
              <a:t>Créer un site sous Wordpress</a:t>
            </a:r>
            <a:br>
              <a:rPr lang="fr-FR" dirty="0"/>
            </a:br>
            <a:r>
              <a:rPr lang="fr-FR" dirty="0"/>
              <a:t>Installer WordPress</a:t>
            </a:r>
          </a:p>
        </p:txBody>
      </p:sp>
      <p:pic>
        <p:nvPicPr>
          <p:cNvPr id="4" name="Image 3">
            <a:extLst>
              <a:ext uri="{FF2B5EF4-FFF2-40B4-BE49-F238E27FC236}">
                <a16:creationId xmlns:a16="http://schemas.microsoft.com/office/drawing/2014/main" id="{FF9648D4-9617-4551-8B4F-40E274D17AAB}"/>
              </a:ext>
            </a:extLst>
          </p:cNvPr>
          <p:cNvPicPr>
            <a:picLocks noChangeAspect="1"/>
          </p:cNvPicPr>
          <p:nvPr/>
        </p:nvPicPr>
        <p:blipFill>
          <a:blip r:embed="rId2"/>
          <a:stretch>
            <a:fillRect/>
          </a:stretch>
        </p:blipFill>
        <p:spPr>
          <a:xfrm>
            <a:off x="5652120" y="2132856"/>
            <a:ext cx="2927400" cy="3559370"/>
          </a:xfrm>
          <a:prstGeom prst="rect">
            <a:avLst/>
          </a:prstGeom>
        </p:spPr>
      </p:pic>
      <p:pic>
        <p:nvPicPr>
          <p:cNvPr id="5" name="Image 4">
            <a:extLst>
              <a:ext uri="{FF2B5EF4-FFF2-40B4-BE49-F238E27FC236}">
                <a16:creationId xmlns:a16="http://schemas.microsoft.com/office/drawing/2014/main" id="{56690607-D8D5-4187-866C-785CA01515FA}"/>
              </a:ext>
            </a:extLst>
          </p:cNvPr>
          <p:cNvPicPr>
            <a:picLocks noChangeAspect="1"/>
          </p:cNvPicPr>
          <p:nvPr/>
        </p:nvPicPr>
        <p:blipFill>
          <a:blip r:embed="rId3"/>
          <a:stretch>
            <a:fillRect/>
          </a:stretch>
        </p:blipFill>
        <p:spPr>
          <a:xfrm>
            <a:off x="433013" y="2492896"/>
            <a:ext cx="4796330" cy="2592288"/>
          </a:xfrm>
          <a:prstGeom prst="rect">
            <a:avLst/>
          </a:prstGeom>
        </p:spPr>
      </p:pic>
    </p:spTree>
    <p:extLst>
      <p:ext uri="{BB962C8B-B14F-4D97-AF65-F5344CB8AC3E}">
        <p14:creationId xmlns:p14="http://schemas.microsoft.com/office/powerpoint/2010/main" val="1199022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200" dirty="0"/>
              <a:t>Créer un site sous Wordpress</a:t>
            </a:r>
            <a:br>
              <a:rPr lang="fr-FR" dirty="0"/>
            </a:br>
            <a:r>
              <a:rPr lang="fr-FR" dirty="0"/>
              <a:t>Installer WordPress via 000webhost</a:t>
            </a:r>
          </a:p>
        </p:txBody>
      </p:sp>
      <p:sp>
        <p:nvSpPr>
          <p:cNvPr id="3" name="Espace réservé du contenu 2"/>
          <p:cNvSpPr>
            <a:spLocks noGrp="1"/>
          </p:cNvSpPr>
          <p:nvPr>
            <p:ph sz="quarter" idx="1"/>
          </p:nvPr>
        </p:nvSpPr>
        <p:spPr>
          <a:xfrm>
            <a:off x="612648" y="1600200"/>
            <a:ext cx="8153400" cy="4925144"/>
          </a:xfrm>
        </p:spPr>
        <p:txBody>
          <a:bodyPr>
            <a:normAutofit/>
          </a:bodyPr>
          <a:lstStyle/>
          <a:p>
            <a:pPr lvl="1"/>
            <a:r>
              <a:rPr lang="fr-FR" dirty="0"/>
              <a:t>URL : </a:t>
            </a:r>
            <a:r>
              <a:rPr lang="fr-FR" dirty="0">
                <a:hlinkClick r:id="rId2"/>
              </a:rPr>
              <a:t>https://fr.000webhost.com/</a:t>
            </a:r>
            <a:endParaRPr lang="fr-FR" dirty="0"/>
          </a:p>
          <a:p>
            <a:pPr lvl="1"/>
            <a:endParaRPr lang="fr-FR" dirty="0"/>
          </a:p>
          <a:p>
            <a:pPr lvl="1"/>
            <a:r>
              <a:rPr lang="fr-FR" dirty="0"/>
              <a:t>Après l’inscription et la confirmation de votre mail, choisir l’installation d’un site Wordpress. </a:t>
            </a:r>
          </a:p>
          <a:p>
            <a:pPr lvl="1"/>
            <a:r>
              <a:rPr lang="fr-FR" dirty="0"/>
              <a:t>L’installation est automatique.</a:t>
            </a:r>
          </a:p>
        </p:txBody>
      </p:sp>
    </p:spTree>
    <p:extLst>
      <p:ext uri="{BB962C8B-B14F-4D97-AF65-F5344CB8AC3E}">
        <p14:creationId xmlns:p14="http://schemas.microsoft.com/office/powerpoint/2010/main" val="21275426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16F99-29E9-49B9-8610-E87CBC9D8FD3}"/>
              </a:ext>
            </a:extLst>
          </p:cNvPr>
          <p:cNvSpPr>
            <a:spLocks noGrp="1"/>
          </p:cNvSpPr>
          <p:nvPr>
            <p:ph type="title"/>
          </p:nvPr>
        </p:nvSpPr>
        <p:spPr/>
        <p:txBody>
          <a:bodyPr>
            <a:normAutofit fontScale="90000"/>
          </a:bodyPr>
          <a:lstStyle/>
          <a:p>
            <a:r>
              <a:rPr lang="fr-FR" dirty="0"/>
              <a:t>Créer un site sous Wordpress</a:t>
            </a:r>
            <a:br>
              <a:rPr lang="fr-FR" dirty="0"/>
            </a:br>
            <a:r>
              <a:rPr lang="fr-FR" dirty="0"/>
              <a:t>Le module administration</a:t>
            </a:r>
          </a:p>
        </p:txBody>
      </p:sp>
      <p:sp>
        <p:nvSpPr>
          <p:cNvPr id="3" name="Espace réservé du contenu 2">
            <a:extLst>
              <a:ext uri="{FF2B5EF4-FFF2-40B4-BE49-F238E27FC236}">
                <a16:creationId xmlns:a16="http://schemas.microsoft.com/office/drawing/2014/main" id="{690067B7-5F48-41DC-A7F5-48B7AE5E5DF5}"/>
              </a:ext>
            </a:extLst>
          </p:cNvPr>
          <p:cNvSpPr>
            <a:spLocks noGrp="1"/>
          </p:cNvSpPr>
          <p:nvPr>
            <p:ph sz="quarter" idx="1"/>
          </p:nvPr>
        </p:nvSpPr>
        <p:spPr/>
        <p:txBody>
          <a:bodyPr/>
          <a:lstStyle/>
          <a:p>
            <a:r>
              <a:rPr lang="fr-FR" dirty="0"/>
              <a:t>Connectez-vous en tant qu’administrateur sur le « Tableau de bord »</a:t>
            </a:r>
          </a:p>
          <a:p>
            <a:pPr lvl="1"/>
            <a:r>
              <a:rPr lang="fr-FR" dirty="0"/>
              <a:t>URL : </a:t>
            </a:r>
            <a:r>
              <a:rPr lang="fr-FR" dirty="0">
                <a:hlinkClick r:id="rId2"/>
              </a:rPr>
              <a:t>http://lpctour.alwaysdata.net/wp-admin/</a:t>
            </a:r>
            <a:endParaRPr lang="fr-FR" dirty="0"/>
          </a:p>
          <a:p>
            <a:pPr lvl="1"/>
            <a:r>
              <a:rPr lang="fr-FR" dirty="0"/>
              <a:t>Ou </a:t>
            </a:r>
            <a:r>
              <a:rPr lang="fr-FR" dirty="0">
                <a:hlinkClick r:id="rId3"/>
              </a:rPr>
              <a:t>http://lpctour.alwaysdata.net/wp-login.php/</a:t>
            </a:r>
            <a:endParaRPr lang="fr-FR" dirty="0"/>
          </a:p>
          <a:p>
            <a:pPr lvl="1"/>
            <a:r>
              <a:rPr lang="fr-FR" dirty="0">
                <a:hlinkClick r:id="rId4"/>
              </a:rPr>
              <a:t>https://lpctour-2019.000webhostapp.com/wp-admin</a:t>
            </a:r>
            <a:endParaRPr lang="fr-FR" dirty="0"/>
          </a:p>
          <a:p>
            <a:r>
              <a:rPr lang="fr-FR" dirty="0"/>
              <a:t>Votre site est accessible via :</a:t>
            </a:r>
          </a:p>
          <a:p>
            <a:pPr lvl="1"/>
            <a:r>
              <a:rPr lang="fr-FR" dirty="0">
                <a:hlinkClick r:id="rId5"/>
              </a:rPr>
              <a:t>http://lpctour.alwaysdata.net/</a:t>
            </a:r>
            <a:endParaRPr lang="fr-FR" dirty="0"/>
          </a:p>
          <a:p>
            <a:pPr lvl="1"/>
            <a:r>
              <a:rPr lang="fr-FR" dirty="0">
                <a:hlinkClick r:id="rId6"/>
              </a:rPr>
              <a:t>https://lpctour-2019.000webhostapp.com/</a:t>
            </a:r>
            <a:endParaRPr lang="fr-FR" dirty="0"/>
          </a:p>
        </p:txBody>
      </p:sp>
    </p:spTree>
    <p:extLst>
      <p:ext uri="{BB962C8B-B14F-4D97-AF65-F5344CB8AC3E}">
        <p14:creationId xmlns:p14="http://schemas.microsoft.com/office/powerpoint/2010/main" val="211167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71600" y="2743200"/>
            <a:ext cx="7123113" cy="3829072"/>
          </a:xfrm>
        </p:spPr>
        <p:txBody>
          <a:bodyPr/>
          <a:lstStyle/>
          <a:p>
            <a:r>
              <a:rPr lang="fr-FR" dirty="0"/>
              <a:t>Créer un site sous Wordpress</a:t>
            </a:r>
          </a:p>
          <a:p>
            <a:pPr lvl="1"/>
            <a:r>
              <a:rPr lang="fr-FR" dirty="0"/>
              <a:t>Qu’est ce qu’un CMS ?</a:t>
            </a:r>
          </a:p>
          <a:p>
            <a:pPr lvl="1"/>
            <a:r>
              <a:rPr lang="fr-FR" dirty="0"/>
              <a:t>Qu’est ce que WordPress ?</a:t>
            </a:r>
          </a:p>
          <a:p>
            <a:pPr lvl="1"/>
            <a:r>
              <a:rPr lang="fr-FR" dirty="0"/>
              <a:t>Pourquoi choisir WordPress ?</a:t>
            </a:r>
          </a:p>
          <a:p>
            <a:pPr lvl="1"/>
            <a:r>
              <a:rPr lang="fr-FR" dirty="0"/>
              <a:t>Installer WordPress</a:t>
            </a:r>
          </a:p>
        </p:txBody>
      </p:sp>
      <p:sp>
        <p:nvSpPr>
          <p:cNvPr id="3" name="Titre 2"/>
          <p:cNvSpPr>
            <a:spLocks noGrp="1"/>
          </p:cNvSpPr>
          <p:nvPr>
            <p:ph type="title"/>
          </p:nvPr>
        </p:nvSpPr>
        <p:spPr/>
        <p:txBody>
          <a:bodyPr/>
          <a:lstStyle/>
          <a:p>
            <a:r>
              <a:rPr lang="fr-FR" dirty="0"/>
              <a:t>Table des matières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B16F99-29E9-49B9-8610-E87CBC9D8FD3}"/>
              </a:ext>
            </a:extLst>
          </p:cNvPr>
          <p:cNvSpPr>
            <a:spLocks noGrp="1"/>
          </p:cNvSpPr>
          <p:nvPr>
            <p:ph type="title"/>
          </p:nvPr>
        </p:nvSpPr>
        <p:spPr/>
        <p:txBody>
          <a:bodyPr>
            <a:normAutofit fontScale="90000"/>
          </a:bodyPr>
          <a:lstStyle/>
          <a:p>
            <a:r>
              <a:rPr lang="fr-FR" dirty="0"/>
              <a:t>Créer un site sous Wordpress</a:t>
            </a:r>
            <a:br>
              <a:rPr lang="fr-FR" dirty="0"/>
            </a:br>
            <a:r>
              <a:rPr lang="fr-FR" dirty="0"/>
              <a:t>Le module administration</a:t>
            </a:r>
          </a:p>
        </p:txBody>
      </p:sp>
      <p:pic>
        <p:nvPicPr>
          <p:cNvPr id="6" name="Image 5">
            <a:extLst>
              <a:ext uri="{FF2B5EF4-FFF2-40B4-BE49-F238E27FC236}">
                <a16:creationId xmlns:a16="http://schemas.microsoft.com/office/drawing/2014/main" id="{F6AE7241-7846-4D3A-8F18-3128F5E05C38}"/>
              </a:ext>
            </a:extLst>
          </p:cNvPr>
          <p:cNvPicPr>
            <a:picLocks noChangeAspect="1"/>
          </p:cNvPicPr>
          <p:nvPr/>
        </p:nvPicPr>
        <p:blipFill>
          <a:blip r:embed="rId2"/>
          <a:stretch>
            <a:fillRect/>
          </a:stretch>
        </p:blipFill>
        <p:spPr>
          <a:xfrm>
            <a:off x="971600" y="1916832"/>
            <a:ext cx="7524328" cy="4381394"/>
          </a:xfrm>
          <a:prstGeom prst="rect">
            <a:avLst/>
          </a:prstGeom>
        </p:spPr>
      </p:pic>
    </p:spTree>
    <p:extLst>
      <p:ext uri="{BB962C8B-B14F-4D97-AF65-F5344CB8AC3E}">
        <p14:creationId xmlns:p14="http://schemas.microsoft.com/office/powerpoint/2010/main" val="730504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556482-2A2D-407F-AD3F-158D8D04C37A}"/>
              </a:ext>
            </a:extLst>
          </p:cNvPr>
          <p:cNvSpPr>
            <a:spLocks noGrp="1"/>
          </p:cNvSpPr>
          <p:nvPr>
            <p:ph type="title"/>
          </p:nvPr>
        </p:nvSpPr>
        <p:spPr/>
        <p:txBody>
          <a:bodyPr>
            <a:normAutofit fontScale="90000"/>
          </a:bodyPr>
          <a:lstStyle/>
          <a:p>
            <a:r>
              <a:rPr lang="fr-FR" dirty="0"/>
              <a:t>Créer un site sous Wordpress</a:t>
            </a:r>
            <a:br>
              <a:rPr lang="fr-FR" dirty="0"/>
            </a:br>
            <a:r>
              <a:rPr lang="fr-FR" dirty="0"/>
              <a:t>Le module administration</a:t>
            </a:r>
          </a:p>
        </p:txBody>
      </p:sp>
      <p:sp>
        <p:nvSpPr>
          <p:cNvPr id="3" name="Espace réservé du contenu 2">
            <a:extLst>
              <a:ext uri="{FF2B5EF4-FFF2-40B4-BE49-F238E27FC236}">
                <a16:creationId xmlns:a16="http://schemas.microsoft.com/office/drawing/2014/main" id="{057C9C67-4FD2-4B2D-A555-B6176923EA5B}"/>
              </a:ext>
            </a:extLst>
          </p:cNvPr>
          <p:cNvSpPr>
            <a:spLocks noGrp="1"/>
          </p:cNvSpPr>
          <p:nvPr>
            <p:ph sz="quarter" idx="1"/>
          </p:nvPr>
        </p:nvSpPr>
        <p:spPr/>
        <p:txBody>
          <a:bodyPr/>
          <a:lstStyle/>
          <a:p>
            <a:r>
              <a:rPr lang="fr-FR" dirty="0"/>
              <a:t>Le menu « principal » se situe sur la gauche avec les grandes catégories (Articles, Médias, Pages, etc…)</a:t>
            </a:r>
          </a:p>
          <a:p>
            <a:r>
              <a:rPr lang="fr-FR" dirty="0"/>
              <a:t>Sur chaque écran vous avez (en haut à droite)</a:t>
            </a:r>
          </a:p>
          <a:p>
            <a:pPr lvl="1"/>
            <a:r>
              <a:rPr lang="fr-FR" dirty="0"/>
              <a:t>Aide : fournit une aide contextuelle</a:t>
            </a:r>
          </a:p>
          <a:p>
            <a:pPr lvl="1"/>
            <a:r>
              <a:rPr lang="fr-FR" dirty="0"/>
              <a:t>Options de l’écran : permet d’afficher ou non des informations sur votre écran (utile pour ne plus afficher les outils/options dont vous ne vous servez pas)</a:t>
            </a:r>
          </a:p>
        </p:txBody>
      </p:sp>
    </p:spTree>
    <p:extLst>
      <p:ext uri="{BB962C8B-B14F-4D97-AF65-F5344CB8AC3E}">
        <p14:creationId xmlns:p14="http://schemas.microsoft.com/office/powerpoint/2010/main" val="41729184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pPr marL="0" indent="0" algn="ctr">
              <a:buNone/>
            </a:pPr>
            <a:r>
              <a:rPr lang="fr-FR" dirty="0"/>
              <a:t>Articles vs Pages</a:t>
            </a:r>
          </a:p>
          <a:p>
            <a:r>
              <a:rPr lang="fr-FR" dirty="0"/>
              <a:t>A partir du module administration, cliquer sur « Article ».</a:t>
            </a:r>
          </a:p>
          <a:p>
            <a:r>
              <a:rPr lang="fr-FR" dirty="0"/>
              <a:t>Puis « Ajouter ».</a:t>
            </a:r>
          </a:p>
          <a:p>
            <a:r>
              <a:rPr lang="fr-FR" dirty="0"/>
              <a:t>Renseigner votre titre et le texte de l’article.</a:t>
            </a:r>
          </a:p>
          <a:p>
            <a:r>
              <a:rPr lang="fr-FR" dirty="0"/>
              <a:t>Cliquer sur « Publier »</a:t>
            </a:r>
          </a:p>
          <a:p>
            <a:r>
              <a:rPr lang="fr-FR" dirty="0"/>
              <a:t>Votre Article est ajouté… Il est visible dans l’écran d’accueil de votre site</a:t>
            </a:r>
          </a:p>
        </p:txBody>
      </p:sp>
    </p:spTree>
    <p:extLst>
      <p:ext uri="{BB962C8B-B14F-4D97-AF65-F5344CB8AC3E}">
        <p14:creationId xmlns:p14="http://schemas.microsoft.com/office/powerpoint/2010/main" val="3108501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normAutofit lnSpcReduction="10000"/>
          </a:bodyPr>
          <a:lstStyle/>
          <a:p>
            <a:pPr marL="0" indent="0" algn="ctr">
              <a:buNone/>
            </a:pPr>
            <a:r>
              <a:rPr lang="fr-FR" dirty="0"/>
              <a:t>Articles vs Pages</a:t>
            </a:r>
          </a:p>
          <a:p>
            <a:r>
              <a:rPr lang="fr-FR" dirty="0"/>
              <a:t>A partir du module administration, cliquer sur « Pages ».</a:t>
            </a:r>
          </a:p>
          <a:p>
            <a:r>
              <a:rPr lang="fr-FR" dirty="0"/>
              <a:t>Puis « Ajouter ».</a:t>
            </a:r>
          </a:p>
          <a:p>
            <a:r>
              <a:rPr lang="fr-FR" dirty="0"/>
              <a:t>Renseigner votre titre et le texte de la page.</a:t>
            </a:r>
          </a:p>
          <a:p>
            <a:r>
              <a:rPr lang="fr-FR" dirty="0"/>
              <a:t>Cliquer sur « Publier »</a:t>
            </a:r>
          </a:p>
          <a:p>
            <a:r>
              <a:rPr lang="fr-FR" dirty="0"/>
              <a:t>Votre Page est ajoutée… Mais non accessible via la page d’accueil de votre site. Vous devez utiliser le « Permalien » pour afficher votre page.</a:t>
            </a:r>
          </a:p>
        </p:txBody>
      </p:sp>
    </p:spTree>
    <p:extLst>
      <p:ext uri="{BB962C8B-B14F-4D97-AF65-F5344CB8AC3E}">
        <p14:creationId xmlns:p14="http://schemas.microsoft.com/office/powerpoint/2010/main" val="12263127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normAutofit fontScale="92500" lnSpcReduction="10000"/>
          </a:bodyPr>
          <a:lstStyle/>
          <a:p>
            <a:pPr marL="0" indent="0" algn="ctr">
              <a:buNone/>
            </a:pPr>
            <a:r>
              <a:rPr lang="fr-FR" dirty="0"/>
              <a:t>Articles vs Pages</a:t>
            </a:r>
          </a:p>
          <a:p>
            <a:r>
              <a:rPr lang="fr-FR" dirty="0"/>
              <a:t>Les Articles ont une notion « temporelle »</a:t>
            </a:r>
          </a:p>
          <a:p>
            <a:r>
              <a:rPr lang="fr-FR" dirty="0"/>
              <a:t>Les pages sont « statiques » et n’ont donc pas de notion de temps.</a:t>
            </a:r>
          </a:p>
          <a:p>
            <a:r>
              <a:rPr lang="fr-FR" dirty="0"/>
              <a:t>Par exemple, pour annoncer un évènement, on utilisera un Article</a:t>
            </a:r>
          </a:p>
          <a:p>
            <a:r>
              <a:rPr lang="fr-FR" dirty="0"/>
              <a:t>Pour les informations « A propos » ou « Mention légale », nous ajouterons une page.</a:t>
            </a:r>
          </a:p>
          <a:p>
            <a:r>
              <a:rPr lang="fr-FR" dirty="0"/>
              <a:t>Le lien vers les pages seront à ajouter dans le menu ou dans le contenu d’un article.</a:t>
            </a:r>
          </a:p>
        </p:txBody>
      </p:sp>
    </p:spTree>
    <p:extLst>
      <p:ext uri="{BB962C8B-B14F-4D97-AF65-F5344CB8AC3E}">
        <p14:creationId xmlns:p14="http://schemas.microsoft.com/office/powerpoint/2010/main" val="910513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997152"/>
          </a:xfrm>
        </p:spPr>
        <p:txBody>
          <a:bodyPr>
            <a:normAutofit lnSpcReduction="10000"/>
          </a:bodyPr>
          <a:lstStyle/>
          <a:p>
            <a:pPr marL="0" indent="0" algn="ctr">
              <a:buNone/>
            </a:pPr>
            <a:r>
              <a:rPr lang="fr-FR" dirty="0"/>
              <a:t>Gérer les Articles</a:t>
            </a:r>
          </a:p>
          <a:p>
            <a:r>
              <a:rPr lang="fr-FR" dirty="0"/>
              <a:t>Cliquer sur le menu « Articles » (ou le sous menu Tous les articles)</a:t>
            </a:r>
          </a:p>
          <a:p>
            <a:r>
              <a:rPr lang="fr-FR" dirty="0"/>
              <a:t>Dans les « Options de l’écran », n’hésitez pas à ajouter toutes les informations.</a:t>
            </a:r>
          </a:p>
          <a:p>
            <a:r>
              <a:rPr lang="fr-FR" dirty="0"/>
              <a:t>Si vous « survolez » un article avec votre pointeur de souris, vous avez les options « modifier », etc… qui s’affichent.</a:t>
            </a:r>
          </a:p>
          <a:p>
            <a:r>
              <a:rPr lang="fr-FR" dirty="0"/>
              <a:t>Si vous supprimer un article, il ne sera plus visible sur votre site. Mais vous pourrez éventuellement le récupérer dans la corbeille</a:t>
            </a:r>
          </a:p>
        </p:txBody>
      </p:sp>
    </p:spTree>
    <p:extLst>
      <p:ext uri="{BB962C8B-B14F-4D97-AF65-F5344CB8AC3E}">
        <p14:creationId xmlns:p14="http://schemas.microsoft.com/office/powerpoint/2010/main" val="37842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257800"/>
          </a:xfrm>
        </p:spPr>
        <p:txBody>
          <a:bodyPr>
            <a:normAutofit fontScale="85000" lnSpcReduction="20000"/>
          </a:bodyPr>
          <a:lstStyle/>
          <a:p>
            <a:pPr marL="0" indent="0" algn="ctr">
              <a:buNone/>
            </a:pPr>
            <a:r>
              <a:rPr lang="fr-FR" dirty="0"/>
              <a:t>Gérer les Articles</a:t>
            </a:r>
          </a:p>
          <a:p>
            <a:r>
              <a:rPr lang="fr-FR" dirty="0"/>
              <a:t>Sur la modification, dans les options d’écrans, vous pouvez choisir les « blocs » que vous affichez ou pas. Par exemple, ajouter le bloc « Auteur ».</a:t>
            </a:r>
          </a:p>
          <a:p>
            <a:r>
              <a:rPr lang="fr-FR" dirty="0"/>
              <a:t>Dans le Bloc « Publier », vous pouvez choisir de différer la publication, de choisir un état « Brouillon », de modifier sa visibilité mais surtout de suivre les « révisions » (voire vos modifications dans le temps et éventuellement récupérer les anciennes versions)</a:t>
            </a:r>
          </a:p>
          <a:p>
            <a:r>
              <a:rPr lang="fr-FR" dirty="0"/>
              <a:t>Dans le bloc « Catégorie », vous pouvez classer vos articles selon vos catégories.</a:t>
            </a:r>
          </a:p>
          <a:p>
            <a:r>
              <a:rPr lang="fr-FR" dirty="0"/>
              <a:t>Dans le bloc « Mots-clés » ou « Etiquettes », vous pouvez ajouter des mots-clés à vos articles.</a:t>
            </a:r>
          </a:p>
          <a:p>
            <a:r>
              <a:rPr lang="fr-FR" dirty="0"/>
              <a:t>Dans le bloc « Discussion », vous pouvez autoriser ou non les commentaires</a:t>
            </a:r>
          </a:p>
        </p:txBody>
      </p:sp>
    </p:spTree>
    <p:extLst>
      <p:ext uri="{BB962C8B-B14F-4D97-AF65-F5344CB8AC3E}">
        <p14:creationId xmlns:p14="http://schemas.microsoft.com/office/powerpoint/2010/main" val="12955580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257800"/>
          </a:xfrm>
        </p:spPr>
        <p:txBody>
          <a:bodyPr>
            <a:normAutofit/>
          </a:bodyPr>
          <a:lstStyle/>
          <a:p>
            <a:pPr marL="0" indent="0" algn="ctr">
              <a:buNone/>
            </a:pPr>
            <a:r>
              <a:rPr lang="fr-FR" dirty="0"/>
              <a:t>Gérer les Pages</a:t>
            </a:r>
          </a:p>
          <a:p>
            <a:r>
              <a:rPr lang="fr-FR" dirty="0"/>
              <a:t>Très similaire à la gestion des Articles…</a:t>
            </a:r>
          </a:p>
          <a:p>
            <a:r>
              <a:rPr lang="fr-FR" dirty="0"/>
              <a:t>Mais il existe beaucoup moins de blocs que sur la gestion des Articles.</a:t>
            </a:r>
          </a:p>
          <a:p>
            <a:r>
              <a:rPr lang="fr-FR" dirty="0"/>
              <a:t>Le bloc « Attributs de la page » permet de lier les pages entre elles. Sera utile dans les menus.</a:t>
            </a:r>
          </a:p>
          <a:p>
            <a:r>
              <a:rPr lang="fr-FR" dirty="0"/>
              <a:t>Le bloc « Commentaire » permet de gérer/modérer les commentaires.</a:t>
            </a:r>
          </a:p>
          <a:p>
            <a:endParaRPr lang="fr-FR" dirty="0"/>
          </a:p>
        </p:txBody>
      </p:sp>
    </p:spTree>
    <p:extLst>
      <p:ext uri="{BB962C8B-B14F-4D97-AF65-F5344CB8AC3E}">
        <p14:creationId xmlns:p14="http://schemas.microsoft.com/office/powerpoint/2010/main" val="26103117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493096"/>
          </a:xfrm>
        </p:spPr>
        <p:txBody>
          <a:bodyPr>
            <a:normAutofit/>
          </a:bodyPr>
          <a:lstStyle/>
          <a:p>
            <a:pPr marL="0" indent="0" algn="ctr">
              <a:buNone/>
            </a:pPr>
            <a:r>
              <a:rPr lang="fr-FR" dirty="0"/>
              <a:t>Maitriser l’éditeur</a:t>
            </a:r>
          </a:p>
          <a:p>
            <a:r>
              <a:rPr lang="fr-FR" dirty="0"/>
              <a:t>L’éditeur parait simple (wysiwyg) mais nous pouvons l’améliorer !</a:t>
            </a:r>
          </a:p>
          <a:p>
            <a:r>
              <a:rPr lang="fr-FR" dirty="0"/>
              <a:t>Toutefois, il ne fait pas tout…</a:t>
            </a:r>
          </a:p>
          <a:p>
            <a:r>
              <a:rPr lang="fr-FR" dirty="0"/>
              <a:t>Deux modes possibles :</a:t>
            </a:r>
          </a:p>
          <a:p>
            <a:pPr lvl="1"/>
            <a:r>
              <a:rPr lang="fr-FR" dirty="0"/>
              <a:t>Visuel </a:t>
            </a:r>
            <a:r>
              <a:rPr lang="fr-FR" dirty="0">
                <a:sym typeface="Wingdings" panose="05000000000000000000" pitchFamily="2" charset="2"/>
              </a:rPr>
              <a:t> WYSIWYG</a:t>
            </a:r>
          </a:p>
          <a:p>
            <a:pPr lvl="1"/>
            <a:r>
              <a:rPr lang="fr-FR" dirty="0">
                <a:sym typeface="Wingdings" panose="05000000000000000000" pitchFamily="2" charset="2"/>
              </a:rPr>
              <a:t>Texte  codé en HTLM</a:t>
            </a:r>
          </a:p>
          <a:p>
            <a:r>
              <a:rPr lang="fr-FR" dirty="0">
                <a:sym typeface="Wingdings" panose="05000000000000000000" pitchFamily="2" charset="2"/>
              </a:rPr>
              <a:t>La barre d’outils affichée par défaut est :</a:t>
            </a:r>
          </a:p>
          <a:p>
            <a:endParaRPr lang="fr-FR" dirty="0">
              <a:sym typeface="Wingdings" panose="05000000000000000000" pitchFamily="2" charset="2"/>
            </a:endParaRPr>
          </a:p>
          <a:p>
            <a:pPr marL="0" indent="0">
              <a:buNone/>
            </a:pPr>
            <a:endParaRPr lang="fr-FR" dirty="0"/>
          </a:p>
          <a:p>
            <a:endParaRPr lang="fr-FR" dirty="0"/>
          </a:p>
        </p:txBody>
      </p:sp>
      <p:pic>
        <p:nvPicPr>
          <p:cNvPr id="7" name="Image 6">
            <a:extLst>
              <a:ext uri="{FF2B5EF4-FFF2-40B4-BE49-F238E27FC236}">
                <a16:creationId xmlns:a16="http://schemas.microsoft.com/office/drawing/2014/main" id="{DD3D73C6-83F1-4D1D-923E-71F6FC37A356}"/>
              </a:ext>
            </a:extLst>
          </p:cNvPr>
          <p:cNvPicPr>
            <a:picLocks noChangeAspect="1"/>
          </p:cNvPicPr>
          <p:nvPr/>
        </p:nvPicPr>
        <p:blipFill>
          <a:blip r:embed="rId2"/>
          <a:stretch>
            <a:fillRect/>
          </a:stretch>
        </p:blipFill>
        <p:spPr>
          <a:xfrm>
            <a:off x="1835696" y="5794778"/>
            <a:ext cx="5200650" cy="561975"/>
          </a:xfrm>
          <a:prstGeom prst="rect">
            <a:avLst/>
          </a:prstGeom>
        </p:spPr>
      </p:pic>
    </p:spTree>
    <p:extLst>
      <p:ext uri="{BB962C8B-B14F-4D97-AF65-F5344CB8AC3E}">
        <p14:creationId xmlns:p14="http://schemas.microsoft.com/office/powerpoint/2010/main" val="319628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493096"/>
          </a:xfrm>
        </p:spPr>
        <p:txBody>
          <a:bodyPr>
            <a:normAutofit/>
          </a:bodyPr>
          <a:lstStyle/>
          <a:p>
            <a:pPr marL="0" indent="0" algn="ctr">
              <a:buNone/>
            </a:pPr>
            <a:r>
              <a:rPr lang="fr-FR" dirty="0"/>
              <a:t>Maitriser l’éditeur</a:t>
            </a:r>
          </a:p>
          <a:p>
            <a:r>
              <a:rPr lang="fr-FR" dirty="0"/>
              <a:t>Par défaut vous êtes limité aux outils proposés par les 2 barres…</a:t>
            </a:r>
          </a:p>
          <a:p>
            <a:r>
              <a:rPr lang="fr-FR" dirty="0"/>
              <a:t>Par exemple, impossible de faire un tableau (sauf à le coder directement en HTLM via le mode texte). Ou changer la taille des caractères.</a:t>
            </a:r>
          </a:p>
          <a:p>
            <a:r>
              <a:rPr lang="fr-FR" dirty="0"/>
              <a:t>Mais à l’aide d’extensions, nous pourrons améliorer l’éditeur.</a:t>
            </a:r>
          </a:p>
          <a:p>
            <a:endParaRPr lang="fr-FR" dirty="0"/>
          </a:p>
          <a:p>
            <a:endParaRPr lang="fr-FR" dirty="0"/>
          </a:p>
        </p:txBody>
      </p:sp>
    </p:spTree>
    <p:extLst>
      <p:ext uri="{BB962C8B-B14F-4D97-AF65-F5344CB8AC3E}">
        <p14:creationId xmlns:p14="http://schemas.microsoft.com/office/powerpoint/2010/main" val="153096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371600" y="2743200"/>
            <a:ext cx="7123113" cy="3829072"/>
          </a:xfrm>
        </p:spPr>
        <p:txBody>
          <a:bodyPr/>
          <a:lstStyle/>
          <a:p>
            <a:r>
              <a:rPr lang="fr-FR" dirty="0"/>
              <a:t>Créer un projet web de A à Z</a:t>
            </a:r>
          </a:p>
          <a:p>
            <a:pPr lvl="1"/>
            <a:endParaRPr lang="fr-FR" dirty="0"/>
          </a:p>
        </p:txBody>
      </p:sp>
      <p:sp>
        <p:nvSpPr>
          <p:cNvPr id="3" name="Titre 2"/>
          <p:cNvSpPr>
            <a:spLocks noGrp="1"/>
          </p:cNvSpPr>
          <p:nvPr>
            <p:ph type="title"/>
          </p:nvPr>
        </p:nvSpPr>
        <p:spPr/>
        <p:txBody>
          <a:bodyPr/>
          <a:lstStyle/>
          <a:p>
            <a:r>
              <a:rPr lang="fr-FR" dirty="0"/>
              <a:t>Table des matières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493096"/>
          </a:xfrm>
        </p:spPr>
        <p:txBody>
          <a:bodyPr>
            <a:normAutofit/>
          </a:bodyPr>
          <a:lstStyle/>
          <a:p>
            <a:pPr marL="0" indent="0" algn="ctr">
              <a:buNone/>
            </a:pPr>
            <a:r>
              <a:rPr lang="fr-FR" dirty="0"/>
              <a:t>Maitriser l’éditeur</a:t>
            </a:r>
          </a:p>
          <a:p>
            <a:r>
              <a:rPr lang="fr-FR" dirty="0"/>
              <a:t>Vous pouvez également faire un copier/coller à partir de Word.</a:t>
            </a:r>
          </a:p>
          <a:p>
            <a:r>
              <a:rPr lang="fr-FR" dirty="0"/>
              <a:t>Mais ATTENTION, seul le « formatage » géré par Wordpress sera repris (gras, souligné, tableau). Mais le formatage trop complexe ne sera pas repris (exemple surlignage).</a:t>
            </a:r>
          </a:p>
          <a:p>
            <a:endParaRPr lang="fr-FR" dirty="0"/>
          </a:p>
          <a:p>
            <a:endParaRPr lang="fr-FR" dirty="0"/>
          </a:p>
        </p:txBody>
      </p:sp>
    </p:spTree>
    <p:extLst>
      <p:ext uri="{BB962C8B-B14F-4D97-AF65-F5344CB8AC3E}">
        <p14:creationId xmlns:p14="http://schemas.microsoft.com/office/powerpoint/2010/main" val="37129046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493096"/>
          </a:xfrm>
        </p:spPr>
        <p:txBody>
          <a:bodyPr>
            <a:normAutofit/>
          </a:bodyPr>
          <a:lstStyle/>
          <a:p>
            <a:pPr marL="0" indent="0" algn="ctr">
              <a:buNone/>
            </a:pPr>
            <a:r>
              <a:rPr lang="fr-FR" dirty="0"/>
              <a:t>Extensions pour étoffer l’éditeur par défaut</a:t>
            </a:r>
          </a:p>
          <a:p>
            <a:r>
              <a:rPr lang="fr-FR" dirty="0"/>
              <a:t>Pour ajouter une extension, Menu « Extensions », sous-menu « Ajouter »</a:t>
            </a:r>
          </a:p>
          <a:p>
            <a:r>
              <a:rPr lang="fr-FR" dirty="0"/>
              <a:t>Dans la barre de recherche, taper le nom de l’extension recherchée.</a:t>
            </a:r>
          </a:p>
          <a:p>
            <a:r>
              <a:rPr lang="fr-FR" dirty="0"/>
              <a:t>Cliquer sur « Installer » pour ajouter l’extension</a:t>
            </a:r>
          </a:p>
          <a:p>
            <a:r>
              <a:rPr lang="fr-FR" dirty="0"/>
              <a:t>Puis dans la liste des extensions installées, faire « Activer »</a:t>
            </a:r>
          </a:p>
          <a:p>
            <a:endParaRPr lang="fr-FR" dirty="0"/>
          </a:p>
          <a:p>
            <a:endParaRPr lang="fr-FR" dirty="0"/>
          </a:p>
        </p:txBody>
      </p:sp>
    </p:spTree>
    <p:extLst>
      <p:ext uri="{BB962C8B-B14F-4D97-AF65-F5344CB8AC3E}">
        <p14:creationId xmlns:p14="http://schemas.microsoft.com/office/powerpoint/2010/main" val="35113762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493096"/>
          </a:xfrm>
        </p:spPr>
        <p:txBody>
          <a:bodyPr>
            <a:normAutofit/>
          </a:bodyPr>
          <a:lstStyle/>
          <a:p>
            <a:pPr marL="0" indent="0" algn="ctr">
              <a:buNone/>
            </a:pPr>
            <a:r>
              <a:rPr lang="fr-FR" dirty="0"/>
              <a:t>Extensions pour étoffer l’éditeur par défaut</a:t>
            </a:r>
          </a:p>
          <a:p>
            <a:r>
              <a:rPr lang="fr-FR" dirty="0" err="1"/>
              <a:t>TinyMCE</a:t>
            </a:r>
            <a:r>
              <a:rPr lang="fr-FR" dirty="0"/>
              <a:t> Advanced</a:t>
            </a:r>
          </a:p>
          <a:p>
            <a:pPr lvl="1"/>
            <a:r>
              <a:rPr lang="fr-FR" dirty="0"/>
              <a:t>Ajoute les options suivantes à l’éditeur :</a:t>
            </a:r>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D3CDF2BC-A46E-47AC-912C-1175D20A8E65}"/>
              </a:ext>
            </a:extLst>
          </p:cNvPr>
          <p:cNvPicPr>
            <a:picLocks noChangeAspect="1"/>
          </p:cNvPicPr>
          <p:nvPr/>
        </p:nvPicPr>
        <p:blipFill>
          <a:blip r:embed="rId2"/>
          <a:stretch>
            <a:fillRect/>
          </a:stretch>
        </p:blipFill>
        <p:spPr>
          <a:xfrm>
            <a:off x="1763688" y="3212976"/>
            <a:ext cx="5391150" cy="914400"/>
          </a:xfrm>
          <a:prstGeom prst="rect">
            <a:avLst/>
          </a:prstGeom>
        </p:spPr>
      </p:pic>
    </p:spTree>
    <p:extLst>
      <p:ext uri="{BB962C8B-B14F-4D97-AF65-F5344CB8AC3E}">
        <p14:creationId xmlns:p14="http://schemas.microsoft.com/office/powerpoint/2010/main" val="7446651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493096"/>
          </a:xfrm>
        </p:spPr>
        <p:txBody>
          <a:bodyPr>
            <a:normAutofit/>
          </a:bodyPr>
          <a:lstStyle/>
          <a:p>
            <a:pPr marL="0" indent="0" algn="ctr">
              <a:buNone/>
            </a:pPr>
            <a:r>
              <a:rPr lang="fr-FR" dirty="0"/>
              <a:t>Extensions pour étoffer l’éditeur par défaut</a:t>
            </a:r>
          </a:p>
          <a:p>
            <a:r>
              <a:rPr lang="fr-FR" dirty="0" err="1"/>
              <a:t>Foliopress</a:t>
            </a:r>
            <a:r>
              <a:rPr lang="fr-FR" dirty="0"/>
              <a:t> WYSIWYG</a:t>
            </a:r>
          </a:p>
          <a:p>
            <a:pPr lvl="1"/>
            <a:r>
              <a:rPr lang="fr-FR" dirty="0"/>
              <a:t>Ajoute les options suivantes à l’éditeur :</a:t>
            </a:r>
          </a:p>
          <a:p>
            <a:endParaRPr lang="fr-FR" dirty="0"/>
          </a:p>
          <a:p>
            <a:pPr marL="0" indent="0" algn="ctr">
              <a:buNone/>
            </a:pPr>
            <a:r>
              <a:rPr lang="fr-FR" dirty="0"/>
              <a:t>Editeur se rapprochant plus de Word</a:t>
            </a:r>
          </a:p>
          <a:p>
            <a:endParaRPr lang="fr-FR" dirty="0"/>
          </a:p>
        </p:txBody>
      </p:sp>
      <p:pic>
        <p:nvPicPr>
          <p:cNvPr id="5" name="Image 4">
            <a:extLst>
              <a:ext uri="{FF2B5EF4-FFF2-40B4-BE49-F238E27FC236}">
                <a16:creationId xmlns:a16="http://schemas.microsoft.com/office/drawing/2014/main" id="{1531612F-F036-4E4A-AB61-FCF361D28184}"/>
              </a:ext>
            </a:extLst>
          </p:cNvPr>
          <p:cNvPicPr>
            <a:picLocks noChangeAspect="1"/>
          </p:cNvPicPr>
          <p:nvPr/>
        </p:nvPicPr>
        <p:blipFill>
          <a:blip r:embed="rId2"/>
          <a:stretch>
            <a:fillRect/>
          </a:stretch>
        </p:blipFill>
        <p:spPr>
          <a:xfrm>
            <a:off x="1385887" y="3262312"/>
            <a:ext cx="6372225" cy="333375"/>
          </a:xfrm>
          <a:prstGeom prst="rect">
            <a:avLst/>
          </a:prstGeom>
        </p:spPr>
      </p:pic>
    </p:spTree>
    <p:extLst>
      <p:ext uri="{BB962C8B-B14F-4D97-AF65-F5344CB8AC3E}">
        <p14:creationId xmlns:p14="http://schemas.microsoft.com/office/powerpoint/2010/main" val="22114079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493096"/>
          </a:xfrm>
        </p:spPr>
        <p:txBody>
          <a:bodyPr>
            <a:normAutofit/>
          </a:bodyPr>
          <a:lstStyle/>
          <a:p>
            <a:pPr marL="0" indent="0" algn="ctr">
              <a:buNone/>
            </a:pPr>
            <a:r>
              <a:rPr lang="fr-FR" dirty="0"/>
              <a:t>Extensions pour étoffer l’éditeur par défaut</a:t>
            </a:r>
          </a:p>
          <a:p>
            <a:r>
              <a:rPr lang="fr-FR" dirty="0" err="1"/>
              <a:t>CKEditor</a:t>
            </a:r>
            <a:r>
              <a:rPr lang="fr-FR" dirty="0"/>
              <a:t> for WordPress</a:t>
            </a:r>
          </a:p>
          <a:p>
            <a:pPr lvl="1"/>
            <a:r>
              <a:rPr lang="fr-FR" dirty="0"/>
              <a:t>Ajoute les options suivantes à l’éditeur :</a:t>
            </a:r>
          </a:p>
          <a:p>
            <a:endParaRPr lang="fr-FR" dirty="0"/>
          </a:p>
          <a:p>
            <a:endParaRPr lang="fr-FR" dirty="0"/>
          </a:p>
        </p:txBody>
      </p:sp>
      <p:pic>
        <p:nvPicPr>
          <p:cNvPr id="4" name="Image 3">
            <a:extLst>
              <a:ext uri="{FF2B5EF4-FFF2-40B4-BE49-F238E27FC236}">
                <a16:creationId xmlns:a16="http://schemas.microsoft.com/office/drawing/2014/main" id="{4550713D-7CDD-4B26-93C7-7568E125ACEF}"/>
              </a:ext>
            </a:extLst>
          </p:cNvPr>
          <p:cNvPicPr>
            <a:picLocks noChangeAspect="1"/>
          </p:cNvPicPr>
          <p:nvPr/>
        </p:nvPicPr>
        <p:blipFill>
          <a:blip r:embed="rId2"/>
          <a:stretch>
            <a:fillRect/>
          </a:stretch>
        </p:blipFill>
        <p:spPr>
          <a:xfrm>
            <a:off x="1043608" y="3429000"/>
            <a:ext cx="6753225" cy="1095375"/>
          </a:xfrm>
          <a:prstGeom prst="rect">
            <a:avLst/>
          </a:prstGeom>
        </p:spPr>
      </p:pic>
    </p:spTree>
    <p:extLst>
      <p:ext uri="{BB962C8B-B14F-4D97-AF65-F5344CB8AC3E}">
        <p14:creationId xmlns:p14="http://schemas.microsoft.com/office/powerpoint/2010/main" val="3518979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997152"/>
          </a:xfrm>
        </p:spPr>
        <p:txBody>
          <a:bodyPr>
            <a:normAutofit lnSpcReduction="10000"/>
          </a:bodyPr>
          <a:lstStyle/>
          <a:p>
            <a:pPr marL="0" indent="0" algn="ctr">
              <a:buNone/>
            </a:pPr>
            <a:r>
              <a:rPr lang="fr-FR" dirty="0"/>
              <a:t>Extensions pour étoffer l’éditeur par défaut</a:t>
            </a:r>
          </a:p>
          <a:p>
            <a:r>
              <a:rPr lang="fr-FR" dirty="0"/>
              <a:t>Insert PHP</a:t>
            </a:r>
          </a:p>
          <a:p>
            <a:endParaRPr lang="fr-FR" dirty="0"/>
          </a:p>
          <a:p>
            <a:endParaRPr lang="fr-FR" dirty="0"/>
          </a:p>
          <a:p>
            <a:endParaRPr lang="fr-FR" dirty="0"/>
          </a:p>
          <a:p>
            <a:endParaRPr lang="fr-FR" dirty="0"/>
          </a:p>
          <a:p>
            <a:endParaRPr lang="fr-FR" dirty="0"/>
          </a:p>
          <a:p>
            <a:pPr lvl="1"/>
            <a:r>
              <a:rPr lang="fr-FR" dirty="0"/>
              <a:t>Permet d’insérer du code PHP directement dans les articles ou les pages (réservé aux « développeurs »)</a:t>
            </a:r>
          </a:p>
          <a:p>
            <a:pPr lvl="2"/>
            <a:r>
              <a:rPr lang="fr-FR" dirty="0"/>
              <a:t>Utiliser les balises </a:t>
            </a:r>
            <a:r>
              <a:rPr lang="en-US" dirty="0"/>
              <a:t>[</a:t>
            </a:r>
            <a:r>
              <a:rPr lang="en-US" dirty="0" err="1"/>
              <a:t>insert_php</a:t>
            </a:r>
            <a:r>
              <a:rPr lang="en-US" dirty="0"/>
              <a:t>] et [/</a:t>
            </a:r>
            <a:r>
              <a:rPr lang="en-US" dirty="0" err="1"/>
              <a:t>insert_php</a:t>
            </a:r>
            <a:r>
              <a:rPr lang="en-US" dirty="0"/>
              <a:t>] </a:t>
            </a:r>
            <a:endParaRPr lang="fr-FR" dirty="0"/>
          </a:p>
          <a:p>
            <a:endParaRPr lang="fr-FR" dirty="0"/>
          </a:p>
        </p:txBody>
      </p:sp>
      <p:pic>
        <p:nvPicPr>
          <p:cNvPr id="4" name="Image 3">
            <a:extLst>
              <a:ext uri="{FF2B5EF4-FFF2-40B4-BE49-F238E27FC236}">
                <a16:creationId xmlns:a16="http://schemas.microsoft.com/office/drawing/2014/main" id="{7EDCA331-97CA-4370-B0EB-91ACD71875A1}"/>
              </a:ext>
            </a:extLst>
          </p:cNvPr>
          <p:cNvPicPr>
            <a:picLocks noChangeAspect="1"/>
          </p:cNvPicPr>
          <p:nvPr/>
        </p:nvPicPr>
        <p:blipFill>
          <a:blip r:embed="rId2"/>
          <a:stretch>
            <a:fillRect/>
          </a:stretch>
        </p:blipFill>
        <p:spPr>
          <a:xfrm>
            <a:off x="1403648" y="2636912"/>
            <a:ext cx="5762625" cy="2324100"/>
          </a:xfrm>
          <a:prstGeom prst="rect">
            <a:avLst/>
          </a:prstGeom>
        </p:spPr>
      </p:pic>
    </p:spTree>
    <p:extLst>
      <p:ext uri="{BB962C8B-B14F-4D97-AF65-F5344CB8AC3E}">
        <p14:creationId xmlns:p14="http://schemas.microsoft.com/office/powerpoint/2010/main" val="24110143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997152"/>
          </a:xfrm>
        </p:spPr>
        <p:txBody>
          <a:bodyPr>
            <a:normAutofit/>
          </a:bodyPr>
          <a:lstStyle/>
          <a:p>
            <a:pPr marL="0" indent="0" algn="ctr">
              <a:buNone/>
            </a:pPr>
            <a:r>
              <a:rPr lang="fr-FR" dirty="0"/>
              <a:t>Organiser son contenu</a:t>
            </a:r>
          </a:p>
          <a:p>
            <a:r>
              <a:rPr lang="fr-FR" dirty="0"/>
              <a:t>Catégoriser correctement vos articles</a:t>
            </a:r>
          </a:p>
          <a:p>
            <a:pPr lvl="1"/>
            <a:r>
              <a:rPr lang="fr-FR" dirty="0"/>
              <a:t>Utilisez les catégories</a:t>
            </a:r>
          </a:p>
          <a:p>
            <a:pPr lvl="1"/>
            <a:r>
              <a:rPr lang="fr-FR" dirty="0"/>
              <a:t>Utilisez les Mots Clés (Etiquettes)</a:t>
            </a:r>
          </a:p>
          <a:p>
            <a:pPr marL="365760" lvl="1" indent="0">
              <a:buNone/>
            </a:pPr>
            <a:r>
              <a:rPr lang="fr-FR" dirty="0">
                <a:sym typeface="Wingdings" panose="05000000000000000000" pitchFamily="2" charset="2"/>
              </a:rPr>
              <a:t> Permet de filtrer facilement la consultation des articles</a:t>
            </a:r>
            <a:endParaRPr lang="fr-FR" dirty="0"/>
          </a:p>
          <a:p>
            <a:r>
              <a:rPr lang="fr-FR" dirty="0"/>
              <a:t>Privilégiez les articles pour bénéficier des Catégories et des Etiquettes</a:t>
            </a:r>
          </a:p>
          <a:p>
            <a:pPr lvl="1"/>
            <a:r>
              <a:rPr lang="fr-FR" dirty="0"/>
              <a:t>Même si ce n’est pas du contenu « temporel »</a:t>
            </a:r>
          </a:p>
          <a:p>
            <a:pPr lvl="2"/>
            <a:r>
              <a:rPr lang="fr-FR" dirty="0"/>
              <a:t>Avec une extension, il est possible de ne pas afficher l’auteur d’un article et la date de publication</a:t>
            </a:r>
          </a:p>
        </p:txBody>
      </p:sp>
    </p:spTree>
    <p:extLst>
      <p:ext uri="{BB962C8B-B14F-4D97-AF65-F5344CB8AC3E}">
        <p14:creationId xmlns:p14="http://schemas.microsoft.com/office/powerpoint/2010/main" val="38471519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997152"/>
          </a:xfrm>
        </p:spPr>
        <p:txBody>
          <a:bodyPr>
            <a:normAutofit fontScale="92500" lnSpcReduction="20000"/>
          </a:bodyPr>
          <a:lstStyle/>
          <a:p>
            <a:pPr marL="0" indent="0" algn="ctr">
              <a:buNone/>
            </a:pPr>
            <a:r>
              <a:rPr lang="fr-FR" dirty="0"/>
              <a:t>Organiser son contenu</a:t>
            </a:r>
          </a:p>
          <a:p>
            <a:r>
              <a:rPr lang="fr-FR" dirty="0"/>
              <a:t>Par défaut, vous avez juste une « </a:t>
            </a:r>
            <a:r>
              <a:rPr lang="fr-FR" dirty="0" err="1"/>
              <a:t>Side</a:t>
            </a:r>
            <a:r>
              <a:rPr lang="fr-FR" dirty="0"/>
              <a:t> barre » (une zone de Widgets) affichée sur votre page d’accueil</a:t>
            </a:r>
          </a:p>
          <a:p>
            <a:r>
              <a:rPr lang="fr-FR" dirty="0"/>
              <a:t>Vous pouvez y ajouter votre propre menu</a:t>
            </a:r>
          </a:p>
          <a:p>
            <a:pPr lvl="1"/>
            <a:r>
              <a:rPr lang="fr-FR" dirty="0"/>
              <a:t>Dans « Apparence », choisir « Menu »</a:t>
            </a:r>
          </a:p>
          <a:p>
            <a:pPr lvl="1"/>
            <a:r>
              <a:rPr lang="fr-FR" dirty="0"/>
              <a:t>Choisir le nom du menu et cliquer sur « Créer le Menu »</a:t>
            </a:r>
          </a:p>
          <a:p>
            <a:r>
              <a:rPr lang="fr-FR" dirty="0"/>
              <a:t>Dans la partie gauche, vous avez tous les éléments que vous pouvez ajouter à votre menu</a:t>
            </a:r>
          </a:p>
          <a:p>
            <a:r>
              <a:rPr lang="fr-FR" dirty="0"/>
              <a:t>Dans la partie droite vous pouvez organiser l’ordre d’affichage des éléments (avec la possibilité de faire des sous menus simplement en indentant les liens)</a:t>
            </a:r>
          </a:p>
          <a:p>
            <a:r>
              <a:rPr lang="fr-FR" dirty="0"/>
              <a:t>Choisir « Menu Principal » dans le choix d’affichage de l’emplacement</a:t>
            </a:r>
          </a:p>
        </p:txBody>
      </p:sp>
    </p:spTree>
    <p:extLst>
      <p:ext uri="{BB962C8B-B14F-4D97-AF65-F5344CB8AC3E}">
        <p14:creationId xmlns:p14="http://schemas.microsoft.com/office/powerpoint/2010/main" val="21319604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997152"/>
          </a:xfrm>
        </p:spPr>
        <p:txBody>
          <a:bodyPr>
            <a:normAutofit/>
          </a:bodyPr>
          <a:lstStyle/>
          <a:p>
            <a:pPr marL="0" indent="0" algn="ctr">
              <a:buNone/>
            </a:pPr>
            <a:r>
              <a:rPr lang="fr-FR" dirty="0"/>
              <a:t>Organiser son contenu</a:t>
            </a:r>
          </a:p>
          <a:p>
            <a:r>
              <a:rPr lang="fr-FR" dirty="0"/>
              <a:t>Vous pouvez également gérer la « navigation » d’un article ou d’une page à l’autre à l’aide des « liens » dans le contenu de l’article (ou de la page)</a:t>
            </a:r>
          </a:p>
          <a:p>
            <a:r>
              <a:rPr lang="fr-FR" dirty="0"/>
              <a:t>L’ajout d’un lien dans l’éditeur se fait à l’aide du bouton </a:t>
            </a:r>
          </a:p>
        </p:txBody>
      </p:sp>
      <p:pic>
        <p:nvPicPr>
          <p:cNvPr id="4" name="Image 3">
            <a:extLst>
              <a:ext uri="{FF2B5EF4-FFF2-40B4-BE49-F238E27FC236}">
                <a16:creationId xmlns:a16="http://schemas.microsoft.com/office/drawing/2014/main" id="{A3D156C3-C956-46CB-8D03-5672E3BF7B03}"/>
              </a:ext>
            </a:extLst>
          </p:cNvPr>
          <p:cNvPicPr>
            <a:picLocks noChangeAspect="1"/>
          </p:cNvPicPr>
          <p:nvPr/>
        </p:nvPicPr>
        <p:blipFill>
          <a:blip r:embed="rId2"/>
          <a:stretch>
            <a:fillRect/>
          </a:stretch>
        </p:blipFill>
        <p:spPr>
          <a:xfrm>
            <a:off x="2195736" y="4098776"/>
            <a:ext cx="333375" cy="333375"/>
          </a:xfrm>
          <a:prstGeom prst="rect">
            <a:avLst/>
          </a:prstGeom>
        </p:spPr>
      </p:pic>
    </p:spTree>
    <p:extLst>
      <p:ext uri="{BB962C8B-B14F-4D97-AF65-F5344CB8AC3E}">
        <p14:creationId xmlns:p14="http://schemas.microsoft.com/office/powerpoint/2010/main" val="840678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997152"/>
          </a:xfrm>
        </p:spPr>
        <p:txBody>
          <a:bodyPr>
            <a:normAutofit/>
          </a:bodyPr>
          <a:lstStyle/>
          <a:p>
            <a:pPr marL="0" indent="0" algn="ctr">
              <a:buNone/>
            </a:pPr>
            <a:r>
              <a:rPr lang="fr-FR" dirty="0"/>
              <a:t>Gestion des utilisateurs</a:t>
            </a:r>
          </a:p>
          <a:p>
            <a:r>
              <a:rPr lang="fr-FR" dirty="0"/>
              <a:t>L’utilisateur créé à l’installation du site est « Administrateur ».</a:t>
            </a:r>
          </a:p>
          <a:p>
            <a:r>
              <a:rPr lang="fr-FR" dirty="0"/>
              <a:t>Il a donc tous les droits sur tout le site…</a:t>
            </a:r>
          </a:p>
          <a:p>
            <a:r>
              <a:rPr lang="fr-FR" dirty="0"/>
              <a:t>Dans un contexte où le site est géré par plusieurs personnes, il est préférable d’avoir un compte par utilisateur auquel on pourra accorder plus ou moins de permissions.</a:t>
            </a:r>
          </a:p>
        </p:txBody>
      </p:sp>
    </p:spTree>
    <p:extLst>
      <p:ext uri="{BB962C8B-B14F-4D97-AF65-F5344CB8AC3E}">
        <p14:creationId xmlns:p14="http://schemas.microsoft.com/office/powerpoint/2010/main" val="3289804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Introduction</a:t>
            </a:r>
          </a:p>
        </p:txBody>
      </p:sp>
      <p:sp>
        <p:nvSpPr>
          <p:cNvPr id="3" name="Espace réservé du contenu 2"/>
          <p:cNvSpPr>
            <a:spLocks noGrp="1"/>
          </p:cNvSpPr>
          <p:nvPr>
            <p:ph sz="quarter" idx="1"/>
          </p:nvPr>
        </p:nvSpPr>
        <p:spPr/>
        <p:txBody>
          <a:bodyPr/>
          <a:lstStyle/>
          <a:p>
            <a:r>
              <a:rPr lang="fr-FR" dirty="0"/>
              <a:t>Internet est un système d'interconnexion de machines qui constitue un réseau informatique mondial</a:t>
            </a:r>
          </a:p>
          <a:p>
            <a:r>
              <a:rPr lang="fr-FR" dirty="0"/>
              <a:t>Il utilise un ensemble standardisé de protocoles de transfert de données</a:t>
            </a:r>
          </a:p>
          <a:p>
            <a:r>
              <a:rPr lang="fr-FR" dirty="0"/>
              <a:t>C'est un réseau de réseaux, sans centre névralgique, composé de millions de réseaux aussi bien publics que privés, universitaires, commerciaux et gouvernementaux.</a:t>
            </a:r>
          </a:p>
          <a:p>
            <a:endParaRPr lang="fr-FR" dirty="0"/>
          </a:p>
        </p:txBody>
      </p:sp>
    </p:spTree>
    <p:extLst>
      <p:ext uri="{BB962C8B-B14F-4D97-AF65-F5344CB8AC3E}">
        <p14:creationId xmlns:p14="http://schemas.microsoft.com/office/powerpoint/2010/main" val="322617559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257800"/>
          </a:xfrm>
        </p:spPr>
        <p:txBody>
          <a:bodyPr>
            <a:normAutofit fontScale="85000" lnSpcReduction="20000"/>
          </a:bodyPr>
          <a:lstStyle/>
          <a:p>
            <a:pPr marL="0" indent="0" algn="ctr">
              <a:buNone/>
            </a:pPr>
            <a:r>
              <a:rPr lang="fr-FR" dirty="0"/>
              <a:t>Gestion des utilisateurs</a:t>
            </a:r>
          </a:p>
          <a:p>
            <a:r>
              <a:rPr lang="fr-FR" dirty="0"/>
              <a:t>Dans le menu « Utilisateurs », cliquer sur « Ajouter »</a:t>
            </a:r>
          </a:p>
          <a:p>
            <a:r>
              <a:rPr lang="fr-FR" dirty="0"/>
              <a:t>Renseigner les informations de l’utilisateur et sélectionner son Rôle.</a:t>
            </a:r>
          </a:p>
          <a:p>
            <a:r>
              <a:rPr lang="fr-FR" dirty="0"/>
              <a:t>La description de chaque Rôle est disponible dans l’aide :</a:t>
            </a:r>
          </a:p>
          <a:p>
            <a:pPr lvl="1"/>
            <a:r>
              <a:rPr lang="fr-FR" sz="2300" dirty="0"/>
              <a:t>Les abonnés peuvent lire les commentaires/commenter/recevoir les newsletters, etc. Mais ils ne peuvent pas créer du contenu sur le site.</a:t>
            </a:r>
          </a:p>
          <a:p>
            <a:pPr lvl="1"/>
            <a:r>
              <a:rPr lang="fr-FR" sz="2300" dirty="0"/>
              <a:t>Les contributeurs peuvent écrire et gérer leurs articles, mais ils ne peuvent pas publier les articles ou envoyer des fichiers média </a:t>
            </a:r>
          </a:p>
          <a:p>
            <a:pPr lvl="1"/>
            <a:r>
              <a:rPr lang="fr-FR" sz="2300" dirty="0"/>
              <a:t>Les auteurs peuvent publier et gérer leurs propres articles, ils peuvent également envoyer des fichiers</a:t>
            </a:r>
          </a:p>
          <a:p>
            <a:pPr lvl="1"/>
            <a:r>
              <a:rPr lang="fr-FR" sz="2300" dirty="0"/>
              <a:t>Les éditeurs peuvent publier et gérer leurs propres articles, ainsi que ceux des autres membres</a:t>
            </a:r>
          </a:p>
          <a:p>
            <a:pPr lvl="1"/>
            <a:r>
              <a:rPr lang="fr-FR" sz="2300" dirty="0"/>
              <a:t>Les administrateurs peuvent accéder à toutes les fonctionnalités de l’administration</a:t>
            </a:r>
          </a:p>
          <a:p>
            <a:r>
              <a:rPr lang="fr-FR" sz="2600" dirty="0"/>
              <a:t>Le menu « Votre profil » vous permet de personnaliser votre profil.</a:t>
            </a:r>
          </a:p>
          <a:p>
            <a:endParaRPr lang="fr-FR" dirty="0"/>
          </a:p>
        </p:txBody>
      </p:sp>
    </p:spTree>
    <p:extLst>
      <p:ext uri="{BB962C8B-B14F-4D97-AF65-F5344CB8AC3E}">
        <p14:creationId xmlns:p14="http://schemas.microsoft.com/office/powerpoint/2010/main" val="12923161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257800"/>
          </a:xfrm>
        </p:spPr>
        <p:txBody>
          <a:bodyPr>
            <a:normAutofit/>
          </a:bodyPr>
          <a:lstStyle/>
          <a:p>
            <a:pPr marL="0" indent="0" algn="ctr">
              <a:buNone/>
            </a:pPr>
            <a:r>
              <a:rPr lang="fr-FR" dirty="0"/>
              <a:t>Différences entre Catégories et Etiquettes</a:t>
            </a:r>
          </a:p>
          <a:p>
            <a:r>
              <a:rPr lang="fr-FR" sz="2600" dirty="0"/>
              <a:t>Les catégories peuvent être hiérarchisées</a:t>
            </a:r>
          </a:p>
          <a:p>
            <a:pPr lvl="1"/>
            <a:r>
              <a:rPr lang="fr-FR" sz="2300" dirty="0"/>
              <a:t>Notion de « sous-catégories »</a:t>
            </a:r>
          </a:p>
          <a:p>
            <a:pPr lvl="2"/>
            <a:r>
              <a:rPr lang="fr-FR" sz="2000" dirty="0"/>
              <a:t>Par exemple, si une catégorie « Brocante » est une sous catégorie de « Animation », un article rattaché à la catégorie « Brocante » apparaitra aussi dans la catégorie « Animation »</a:t>
            </a:r>
          </a:p>
          <a:p>
            <a:pPr lvl="1"/>
            <a:r>
              <a:rPr lang="fr-FR" sz="2300" dirty="0"/>
              <a:t>Permet d’améliorer les URL</a:t>
            </a:r>
          </a:p>
          <a:p>
            <a:pPr lvl="2"/>
            <a:r>
              <a:rPr lang="fr-FR" sz="2000" dirty="0"/>
              <a:t>Dans « Réglages » puis « Permaliens »</a:t>
            </a:r>
          </a:p>
          <a:p>
            <a:pPr lvl="2"/>
            <a:r>
              <a:rPr lang="fr-FR" sz="2000" dirty="0"/>
              <a:t>Dans « Structure personnalisée »</a:t>
            </a:r>
          </a:p>
          <a:p>
            <a:pPr lvl="3"/>
            <a:r>
              <a:rPr lang="fr-FR" sz="1700" dirty="0"/>
              <a:t>Par défaut : /%</a:t>
            </a:r>
            <a:r>
              <a:rPr lang="fr-FR" sz="1700" dirty="0" err="1"/>
              <a:t>year</a:t>
            </a:r>
            <a:r>
              <a:rPr lang="fr-FR" sz="1700" dirty="0"/>
              <a:t>%/%</a:t>
            </a:r>
            <a:r>
              <a:rPr lang="fr-FR" sz="1700" dirty="0" err="1"/>
              <a:t>monthnum</a:t>
            </a:r>
            <a:r>
              <a:rPr lang="fr-FR" sz="1700" dirty="0"/>
              <a:t>%/%</a:t>
            </a:r>
            <a:r>
              <a:rPr lang="fr-FR" sz="1700" dirty="0" err="1"/>
              <a:t>day</a:t>
            </a:r>
            <a:r>
              <a:rPr lang="fr-FR" sz="1700" dirty="0"/>
              <a:t>%/%</a:t>
            </a:r>
            <a:r>
              <a:rPr lang="fr-FR" sz="1700" dirty="0" err="1"/>
              <a:t>postname</a:t>
            </a:r>
            <a:r>
              <a:rPr lang="fr-FR" sz="1700" dirty="0"/>
              <a:t>%/</a:t>
            </a:r>
          </a:p>
          <a:p>
            <a:pPr lvl="4"/>
            <a:r>
              <a:rPr lang="fr-FR" sz="1700" dirty="0"/>
              <a:t>url sous la forme : /2017/10/06/bonjour-tout-le-monde/</a:t>
            </a:r>
          </a:p>
          <a:p>
            <a:pPr lvl="3"/>
            <a:r>
              <a:rPr lang="fr-FR" sz="1700" dirty="0"/>
              <a:t>Peut être remplacé par : /%</a:t>
            </a:r>
            <a:r>
              <a:rPr lang="fr-FR" sz="1700" dirty="0" err="1"/>
              <a:t>category</a:t>
            </a:r>
            <a:r>
              <a:rPr lang="fr-FR" sz="1700" dirty="0"/>
              <a:t>%/%</a:t>
            </a:r>
            <a:r>
              <a:rPr lang="fr-FR" sz="1700" dirty="0" err="1"/>
              <a:t>postname</a:t>
            </a:r>
            <a:r>
              <a:rPr lang="fr-FR" sz="1700" dirty="0"/>
              <a:t>%/</a:t>
            </a:r>
          </a:p>
          <a:p>
            <a:pPr lvl="4"/>
            <a:r>
              <a:rPr lang="fr-FR" sz="1700" dirty="0"/>
              <a:t>url sous la forme : /formation/bonjour-tout-le-monde/</a:t>
            </a:r>
          </a:p>
          <a:p>
            <a:endParaRPr lang="fr-FR" sz="2600" dirty="0"/>
          </a:p>
        </p:txBody>
      </p:sp>
    </p:spTree>
    <p:extLst>
      <p:ext uri="{BB962C8B-B14F-4D97-AF65-F5344CB8AC3E}">
        <p14:creationId xmlns:p14="http://schemas.microsoft.com/office/powerpoint/2010/main" val="19068987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069160"/>
          </a:xfrm>
        </p:spPr>
        <p:txBody>
          <a:bodyPr>
            <a:normAutofit/>
          </a:bodyPr>
          <a:lstStyle/>
          <a:p>
            <a:pPr marL="0" indent="0" algn="ctr">
              <a:buNone/>
            </a:pPr>
            <a:r>
              <a:rPr lang="fr-FR" dirty="0"/>
              <a:t>Différences entre Catégories et Etiquettes</a:t>
            </a:r>
          </a:p>
          <a:p>
            <a:endParaRPr lang="fr-FR" sz="2600" dirty="0"/>
          </a:p>
          <a:p>
            <a:r>
              <a:rPr lang="fr-FR" sz="2600" dirty="0"/>
              <a:t>Les catégories sont faites pour regrouper les articles sur des sujets larges</a:t>
            </a:r>
          </a:p>
          <a:p>
            <a:endParaRPr lang="fr-FR" sz="2600" dirty="0"/>
          </a:p>
          <a:p>
            <a:r>
              <a:rPr lang="fr-FR" sz="2600" dirty="0"/>
              <a:t>Les mots-clés (ou étiquette, ou Tags) sont faits pour regrouper les articles sur des choses spécifiques et précises.</a:t>
            </a:r>
          </a:p>
          <a:p>
            <a:endParaRPr lang="fr-FR" sz="2600" dirty="0"/>
          </a:p>
          <a:p>
            <a:r>
              <a:rPr lang="fr-FR" sz="2600" dirty="0"/>
              <a:t>Sinon, il n’y a pas énormément de différences.</a:t>
            </a:r>
          </a:p>
        </p:txBody>
      </p:sp>
    </p:spTree>
    <p:extLst>
      <p:ext uri="{BB962C8B-B14F-4D97-AF65-F5344CB8AC3E}">
        <p14:creationId xmlns:p14="http://schemas.microsoft.com/office/powerpoint/2010/main" val="39569029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Créer du contenu</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257800"/>
          </a:xfrm>
        </p:spPr>
        <p:txBody>
          <a:bodyPr>
            <a:normAutofit/>
          </a:bodyPr>
          <a:lstStyle/>
          <a:p>
            <a:pPr marL="0" indent="0" algn="ctr">
              <a:buNone/>
            </a:pPr>
            <a:r>
              <a:rPr lang="fr-FR" dirty="0"/>
              <a:t>La date de publication du contenu</a:t>
            </a:r>
          </a:p>
          <a:p>
            <a:endParaRPr lang="fr-FR" sz="2600" dirty="0"/>
          </a:p>
          <a:p>
            <a:r>
              <a:rPr lang="fr-FR" dirty="0"/>
              <a:t>Les articles sont affichés dans l’ordre des dates de publication.</a:t>
            </a:r>
          </a:p>
          <a:p>
            <a:r>
              <a:rPr lang="fr-FR" dirty="0"/>
              <a:t>Il est possible de choisir la date de publication d’un article ou d’une page.</a:t>
            </a:r>
          </a:p>
          <a:p>
            <a:pPr lvl="1"/>
            <a:r>
              <a:rPr lang="fr-FR" dirty="0"/>
              <a:t>Soit « dans le passé »…</a:t>
            </a:r>
          </a:p>
          <a:p>
            <a:pPr lvl="1"/>
            <a:r>
              <a:rPr lang="fr-FR" dirty="0"/>
              <a:t>Soit « dans le futur » </a:t>
            </a:r>
            <a:r>
              <a:rPr lang="fr-FR" dirty="0">
                <a:sym typeface="Wingdings" panose="05000000000000000000" pitchFamily="2" charset="2"/>
              </a:rPr>
              <a:t> permet de rédiger les articles en avance mais de les faire apparaître sur le site à une date et une heure données</a:t>
            </a:r>
            <a:endParaRPr lang="fr-FR" dirty="0"/>
          </a:p>
        </p:txBody>
      </p:sp>
    </p:spTree>
    <p:extLst>
      <p:ext uri="{BB962C8B-B14F-4D97-AF65-F5344CB8AC3E}">
        <p14:creationId xmlns:p14="http://schemas.microsoft.com/office/powerpoint/2010/main" val="11882228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pPr marL="0" indent="0" algn="ctr">
              <a:buNone/>
            </a:pPr>
            <a:r>
              <a:rPr lang="fr-FR" dirty="0"/>
              <a:t>Insérer une image</a:t>
            </a:r>
          </a:p>
          <a:p>
            <a:r>
              <a:rPr lang="fr-FR" dirty="0"/>
              <a:t>L’insertion d’images dans un article ou une page est possible à partir du bouton               de l’éditeur.</a:t>
            </a:r>
          </a:p>
          <a:p>
            <a:endParaRPr lang="fr-FR" dirty="0"/>
          </a:p>
        </p:txBody>
      </p:sp>
      <p:pic>
        <p:nvPicPr>
          <p:cNvPr id="4" name="Image 3">
            <a:extLst>
              <a:ext uri="{FF2B5EF4-FFF2-40B4-BE49-F238E27FC236}">
                <a16:creationId xmlns:a16="http://schemas.microsoft.com/office/drawing/2014/main" id="{6C71585C-DFAA-4946-BC42-FEFD6D68A306}"/>
              </a:ext>
            </a:extLst>
          </p:cNvPr>
          <p:cNvPicPr>
            <a:picLocks noChangeAspect="1"/>
          </p:cNvPicPr>
          <p:nvPr/>
        </p:nvPicPr>
        <p:blipFill>
          <a:blip r:embed="rId2"/>
          <a:stretch>
            <a:fillRect/>
          </a:stretch>
        </p:blipFill>
        <p:spPr>
          <a:xfrm>
            <a:off x="5076056" y="2708920"/>
            <a:ext cx="1400175" cy="352425"/>
          </a:xfrm>
          <a:prstGeom prst="rect">
            <a:avLst/>
          </a:prstGeom>
        </p:spPr>
      </p:pic>
      <p:pic>
        <p:nvPicPr>
          <p:cNvPr id="5" name="Image 4">
            <a:extLst>
              <a:ext uri="{FF2B5EF4-FFF2-40B4-BE49-F238E27FC236}">
                <a16:creationId xmlns:a16="http://schemas.microsoft.com/office/drawing/2014/main" id="{01695CD5-A668-4695-AF22-F6831884EC7E}"/>
              </a:ext>
            </a:extLst>
          </p:cNvPr>
          <p:cNvPicPr>
            <a:picLocks noChangeAspect="1"/>
          </p:cNvPicPr>
          <p:nvPr/>
        </p:nvPicPr>
        <p:blipFill>
          <a:blip r:embed="rId3"/>
          <a:stretch>
            <a:fillRect/>
          </a:stretch>
        </p:blipFill>
        <p:spPr>
          <a:xfrm>
            <a:off x="1418639" y="3284984"/>
            <a:ext cx="6541418" cy="3082986"/>
          </a:xfrm>
          <a:prstGeom prst="rect">
            <a:avLst/>
          </a:prstGeom>
        </p:spPr>
      </p:pic>
    </p:spTree>
    <p:extLst>
      <p:ext uri="{BB962C8B-B14F-4D97-AF65-F5344CB8AC3E}">
        <p14:creationId xmlns:p14="http://schemas.microsoft.com/office/powerpoint/2010/main" val="24246594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141168"/>
          </a:xfrm>
        </p:spPr>
        <p:txBody>
          <a:bodyPr>
            <a:normAutofit fontScale="77500" lnSpcReduction="20000"/>
          </a:bodyPr>
          <a:lstStyle/>
          <a:p>
            <a:pPr marL="0" indent="0" algn="ctr">
              <a:buNone/>
            </a:pPr>
            <a:r>
              <a:rPr lang="fr-FR" dirty="0"/>
              <a:t>Insérer une image</a:t>
            </a:r>
          </a:p>
          <a:p>
            <a:r>
              <a:rPr lang="fr-FR" dirty="0"/>
              <a:t>L’ajout d’une image est possible à partir d’une image :</a:t>
            </a:r>
          </a:p>
          <a:p>
            <a:pPr lvl="1"/>
            <a:r>
              <a:rPr lang="fr-FR" dirty="0"/>
              <a:t>Présente sur votre poste de travail (Envoyer des fichiers)</a:t>
            </a:r>
          </a:p>
          <a:p>
            <a:pPr lvl="1"/>
            <a:r>
              <a:rPr lang="fr-FR" dirty="0"/>
              <a:t>Déjà présente dans votre bibliothèque de médias</a:t>
            </a:r>
          </a:p>
          <a:p>
            <a:pPr lvl="1"/>
            <a:r>
              <a:rPr lang="fr-FR" dirty="0"/>
              <a:t>A partir d’une URL (Insérer à partir d’une adresse web). Par contre, l’image ne sera pas ajoutée à votre bibliothèque.</a:t>
            </a:r>
          </a:p>
          <a:p>
            <a:r>
              <a:rPr lang="fr-FR" dirty="0"/>
              <a:t>Attention à la réglementation si vous utilisez des images ou photos dont vous n’êtes pas l’auteur.</a:t>
            </a:r>
          </a:p>
          <a:p>
            <a:pPr lvl="1"/>
            <a:r>
              <a:rPr lang="fr-FR" dirty="0"/>
              <a:t>Les droits d’images sont différents selon l’utilisation que vous souhaitez faire de l’image. Si vous souhaitez seulement publier une image sur un site non commercial, vous pourrez utiliser l’ensemble des images en licence créative </a:t>
            </a:r>
            <a:r>
              <a:rPr lang="fr-FR" dirty="0" err="1"/>
              <a:t>commons</a:t>
            </a:r>
            <a:r>
              <a:rPr lang="fr-FR" dirty="0"/>
              <a:t> (CC) en mentionnant, à minima, l’auteur de la photo.</a:t>
            </a:r>
          </a:p>
          <a:p>
            <a:pPr lvl="1"/>
            <a:r>
              <a:rPr lang="fr-FR" dirty="0"/>
              <a:t>En revanche, si vous souhaitez modifier la photo, vendre un produit ou un service contenant cette photo, il faudra alors utiliser une image ayant la licence Creative Commons BY et citer l’auteur de la photo. Cette licence est la plus ouverte de toutes.</a:t>
            </a:r>
          </a:p>
          <a:p>
            <a:endParaRPr lang="fr-FR" dirty="0"/>
          </a:p>
        </p:txBody>
      </p:sp>
    </p:spTree>
    <p:extLst>
      <p:ext uri="{BB962C8B-B14F-4D97-AF65-F5344CB8AC3E}">
        <p14:creationId xmlns:p14="http://schemas.microsoft.com/office/powerpoint/2010/main" val="34862931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141168"/>
          </a:xfrm>
        </p:spPr>
        <p:txBody>
          <a:bodyPr>
            <a:normAutofit/>
          </a:bodyPr>
          <a:lstStyle/>
          <a:p>
            <a:pPr marL="0" indent="0" algn="ctr">
              <a:buNone/>
            </a:pPr>
            <a:r>
              <a:rPr lang="fr-FR" dirty="0"/>
              <a:t>Insérer une image</a:t>
            </a:r>
          </a:p>
          <a:p>
            <a:r>
              <a:rPr lang="fr-FR" dirty="0"/>
              <a:t>Le « Titre » de l’image insérée n’est utile que pour vous la retrouver facilement dans votre bibliothèque. Ce titre ne sera pas repris sur votre site.</a:t>
            </a:r>
          </a:p>
          <a:p>
            <a:r>
              <a:rPr lang="fr-FR" dirty="0"/>
              <a:t>La Légende correspond au texte affiché directement sous l’image (par exemple le Copyright)</a:t>
            </a:r>
          </a:p>
          <a:p>
            <a:endParaRPr lang="fr-FR" dirty="0"/>
          </a:p>
          <a:p>
            <a:endParaRPr lang="fr-FR" dirty="0"/>
          </a:p>
        </p:txBody>
      </p:sp>
    </p:spTree>
    <p:extLst>
      <p:ext uri="{BB962C8B-B14F-4D97-AF65-F5344CB8AC3E}">
        <p14:creationId xmlns:p14="http://schemas.microsoft.com/office/powerpoint/2010/main" val="27313973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141168"/>
          </a:xfrm>
        </p:spPr>
        <p:txBody>
          <a:bodyPr>
            <a:normAutofit/>
          </a:bodyPr>
          <a:lstStyle/>
          <a:p>
            <a:pPr marL="0" indent="0" algn="ctr">
              <a:buNone/>
            </a:pPr>
            <a:r>
              <a:rPr lang="fr-FR" dirty="0"/>
              <a:t>Insérer une image</a:t>
            </a:r>
          </a:p>
          <a:p>
            <a:r>
              <a:rPr lang="fr-FR" dirty="0"/>
              <a:t>Une fois insérée, vous avez la possibilité de la modifier via la barre d’outils qui s’affiche au dessus de l’image une fois celle-ci sélectionnée</a:t>
            </a:r>
          </a:p>
          <a:p>
            <a:endParaRPr lang="fr-FR" dirty="0"/>
          </a:p>
          <a:p>
            <a:r>
              <a:rPr lang="fr-FR" dirty="0"/>
              <a:t>Vous pouvez choisir son alignement ou modifier ses paramètres</a:t>
            </a:r>
          </a:p>
          <a:p>
            <a:endParaRPr lang="fr-FR" dirty="0"/>
          </a:p>
        </p:txBody>
      </p:sp>
      <p:pic>
        <p:nvPicPr>
          <p:cNvPr id="4" name="Image 3">
            <a:extLst>
              <a:ext uri="{FF2B5EF4-FFF2-40B4-BE49-F238E27FC236}">
                <a16:creationId xmlns:a16="http://schemas.microsoft.com/office/drawing/2014/main" id="{325E0C5C-9BA4-4C7E-A242-387281411171}"/>
              </a:ext>
            </a:extLst>
          </p:cNvPr>
          <p:cNvPicPr>
            <a:picLocks noChangeAspect="1"/>
          </p:cNvPicPr>
          <p:nvPr/>
        </p:nvPicPr>
        <p:blipFill>
          <a:blip r:embed="rId2"/>
          <a:stretch>
            <a:fillRect/>
          </a:stretch>
        </p:blipFill>
        <p:spPr>
          <a:xfrm>
            <a:off x="3491880" y="3645024"/>
            <a:ext cx="1857375" cy="295275"/>
          </a:xfrm>
          <a:prstGeom prst="rect">
            <a:avLst/>
          </a:prstGeom>
        </p:spPr>
      </p:pic>
    </p:spTree>
    <p:extLst>
      <p:ext uri="{BB962C8B-B14F-4D97-AF65-F5344CB8AC3E}">
        <p14:creationId xmlns:p14="http://schemas.microsoft.com/office/powerpoint/2010/main" val="33555561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141168"/>
          </a:xfrm>
        </p:spPr>
        <p:txBody>
          <a:bodyPr>
            <a:normAutofit/>
          </a:bodyPr>
          <a:lstStyle/>
          <a:p>
            <a:pPr marL="0" indent="0" algn="ctr">
              <a:buNone/>
            </a:pPr>
            <a:r>
              <a:rPr lang="fr-FR" dirty="0"/>
              <a:t>Insérer une image</a:t>
            </a:r>
          </a:p>
          <a:p>
            <a:endParaRPr lang="fr-FR" dirty="0"/>
          </a:p>
        </p:txBody>
      </p:sp>
      <p:pic>
        <p:nvPicPr>
          <p:cNvPr id="5" name="Image 4">
            <a:extLst>
              <a:ext uri="{FF2B5EF4-FFF2-40B4-BE49-F238E27FC236}">
                <a16:creationId xmlns:a16="http://schemas.microsoft.com/office/drawing/2014/main" id="{3DEB8D92-96AE-47F6-9145-867576016495}"/>
              </a:ext>
            </a:extLst>
          </p:cNvPr>
          <p:cNvPicPr>
            <a:picLocks noChangeAspect="1"/>
          </p:cNvPicPr>
          <p:nvPr/>
        </p:nvPicPr>
        <p:blipFill>
          <a:blip r:embed="rId2"/>
          <a:stretch>
            <a:fillRect/>
          </a:stretch>
        </p:blipFill>
        <p:spPr>
          <a:xfrm>
            <a:off x="4932040" y="2276872"/>
            <a:ext cx="3988343" cy="4032448"/>
          </a:xfrm>
          <a:prstGeom prst="rect">
            <a:avLst/>
          </a:prstGeom>
        </p:spPr>
      </p:pic>
      <p:sp>
        <p:nvSpPr>
          <p:cNvPr id="6" name="ZoneTexte 5">
            <a:extLst>
              <a:ext uri="{FF2B5EF4-FFF2-40B4-BE49-F238E27FC236}">
                <a16:creationId xmlns:a16="http://schemas.microsoft.com/office/drawing/2014/main" id="{B1A0036F-E657-436A-A5FC-DEAB0230FE46}"/>
              </a:ext>
            </a:extLst>
          </p:cNvPr>
          <p:cNvSpPr txBox="1"/>
          <p:nvPr/>
        </p:nvSpPr>
        <p:spPr>
          <a:xfrm>
            <a:off x="323528" y="2276872"/>
            <a:ext cx="4536504" cy="3693319"/>
          </a:xfrm>
          <a:prstGeom prst="rect">
            <a:avLst/>
          </a:prstGeom>
          <a:noFill/>
        </p:spPr>
        <p:txBody>
          <a:bodyPr wrap="square" rtlCol="0">
            <a:spAutoFit/>
          </a:bodyPr>
          <a:lstStyle/>
          <a:p>
            <a:r>
              <a:rPr lang="fr-FR" dirty="0"/>
              <a:t>Préciser la légende de l’image</a:t>
            </a:r>
          </a:p>
          <a:p>
            <a:r>
              <a:rPr lang="fr-FR" dirty="0"/>
              <a:t>Choisir un Texte alternatif (qui s’affiche à la place de l’image quand celle-ci ne peut être affichée)</a:t>
            </a:r>
          </a:p>
          <a:p>
            <a:r>
              <a:rPr lang="fr-FR" dirty="0"/>
              <a:t>Choisir sa taille (modifiable directement dans l’éditeur)</a:t>
            </a:r>
          </a:p>
          <a:p>
            <a:r>
              <a:rPr lang="fr-FR" dirty="0"/>
              <a:t>Choisir l’action lorsque l’on clique sur l’image (Lier à)</a:t>
            </a:r>
          </a:p>
          <a:p>
            <a:endParaRPr lang="fr-FR" dirty="0"/>
          </a:p>
          <a:p>
            <a:r>
              <a:rPr lang="fr-FR" dirty="0"/>
              <a:t>Afficher un texte lorsque l’on passe le curseur de la souris sur l’image (Attribut « </a:t>
            </a:r>
            <a:r>
              <a:rPr lang="fr-FR" dirty="0" err="1"/>
              <a:t>Title</a:t>
            </a:r>
            <a:r>
              <a:rPr lang="fr-FR" dirty="0"/>
              <a:t> »)</a:t>
            </a:r>
          </a:p>
          <a:p>
            <a:r>
              <a:rPr lang="fr-FR" dirty="0"/>
              <a:t>Ne pas confondre avec le titre de l’image dans la bibliothéque</a:t>
            </a:r>
          </a:p>
        </p:txBody>
      </p:sp>
    </p:spTree>
    <p:extLst>
      <p:ext uri="{BB962C8B-B14F-4D97-AF65-F5344CB8AC3E}">
        <p14:creationId xmlns:p14="http://schemas.microsoft.com/office/powerpoint/2010/main" val="18755926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484784"/>
            <a:ext cx="8153400" cy="5213176"/>
          </a:xfrm>
        </p:spPr>
        <p:txBody>
          <a:bodyPr>
            <a:normAutofit fontScale="92500" lnSpcReduction="10000"/>
          </a:bodyPr>
          <a:lstStyle/>
          <a:p>
            <a:pPr marL="0" indent="0" algn="ctr">
              <a:buNone/>
            </a:pPr>
            <a:r>
              <a:rPr lang="fr-FR" dirty="0"/>
              <a:t>Comment utiliser la bibliothèque de médias</a:t>
            </a:r>
          </a:p>
          <a:p>
            <a:r>
              <a:rPr lang="fr-FR" dirty="0"/>
              <a:t>La bibliothèque de médias regroupe l’ensemble des documents/médias présents sur votre site.</a:t>
            </a:r>
          </a:p>
          <a:p>
            <a:endParaRPr lang="fr-FR" dirty="0"/>
          </a:p>
          <a:p>
            <a:endParaRPr lang="fr-FR" dirty="0"/>
          </a:p>
          <a:p>
            <a:endParaRPr lang="fr-FR" dirty="0"/>
          </a:p>
          <a:p>
            <a:endParaRPr lang="fr-FR" dirty="0"/>
          </a:p>
          <a:p>
            <a:r>
              <a:rPr lang="fr-FR" dirty="0"/>
              <a:t>Vous pouvez choisir un affichage en Liste ou en Mosaïque.</a:t>
            </a:r>
          </a:p>
          <a:p>
            <a:r>
              <a:rPr lang="fr-FR" dirty="0"/>
              <a:t>La barre de recherche de médias vous permet de retrouver rapidement vos fichiers. Cette recherche se base sur le titre de chaque média.</a:t>
            </a:r>
          </a:p>
        </p:txBody>
      </p:sp>
      <p:pic>
        <p:nvPicPr>
          <p:cNvPr id="4" name="Image 3">
            <a:extLst>
              <a:ext uri="{FF2B5EF4-FFF2-40B4-BE49-F238E27FC236}">
                <a16:creationId xmlns:a16="http://schemas.microsoft.com/office/drawing/2014/main" id="{059DA750-4376-4283-A082-714C7A67ECEC}"/>
              </a:ext>
            </a:extLst>
          </p:cNvPr>
          <p:cNvPicPr>
            <a:picLocks noChangeAspect="1"/>
          </p:cNvPicPr>
          <p:nvPr/>
        </p:nvPicPr>
        <p:blipFill>
          <a:blip r:embed="rId2"/>
          <a:stretch>
            <a:fillRect/>
          </a:stretch>
        </p:blipFill>
        <p:spPr>
          <a:xfrm>
            <a:off x="1013070" y="2852936"/>
            <a:ext cx="7352556" cy="1579018"/>
          </a:xfrm>
          <a:prstGeom prst="rect">
            <a:avLst/>
          </a:prstGeom>
        </p:spPr>
      </p:pic>
    </p:spTree>
    <p:extLst>
      <p:ext uri="{BB962C8B-B14F-4D97-AF65-F5344CB8AC3E}">
        <p14:creationId xmlns:p14="http://schemas.microsoft.com/office/powerpoint/2010/main" val="3083530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100" dirty="0"/>
              <a:t>Comprendre Internet</a:t>
            </a:r>
            <a:br>
              <a:rPr lang="fr-FR" dirty="0"/>
            </a:br>
            <a:r>
              <a:rPr lang="fr-FR" dirty="0"/>
              <a:t>L’histoire d’internet</a:t>
            </a:r>
          </a:p>
        </p:txBody>
      </p:sp>
      <p:sp>
        <p:nvSpPr>
          <p:cNvPr id="3" name="Espace réservé du contenu 2"/>
          <p:cNvSpPr>
            <a:spLocks noGrp="1"/>
          </p:cNvSpPr>
          <p:nvPr>
            <p:ph sz="quarter" idx="1"/>
          </p:nvPr>
        </p:nvSpPr>
        <p:spPr>
          <a:xfrm>
            <a:off x="612648" y="1600200"/>
            <a:ext cx="8153400" cy="5069160"/>
          </a:xfrm>
        </p:spPr>
        <p:txBody>
          <a:bodyPr>
            <a:normAutofit fontScale="62500" lnSpcReduction="20000"/>
          </a:bodyPr>
          <a:lstStyle/>
          <a:p>
            <a:r>
              <a:rPr lang="fr-FR" dirty="0"/>
              <a:t>En 1961, publication du premier texte théorique sur la commutation de paquets.</a:t>
            </a:r>
          </a:p>
          <a:p>
            <a:pPr lvl="1"/>
            <a:r>
              <a:rPr lang="fr-FR" dirty="0"/>
              <a:t>technique de commutation fondée sur le découpage des données</a:t>
            </a:r>
          </a:p>
          <a:p>
            <a:pPr lvl="1"/>
            <a:r>
              <a:rPr lang="fr-FR" dirty="0"/>
              <a:t>Principe de base d’internet et des réseaux modernes</a:t>
            </a:r>
          </a:p>
          <a:p>
            <a:r>
              <a:rPr lang="fr-FR" dirty="0"/>
              <a:t>En 1966, Lawrence G. Roberts fut engagé à la DARPA (</a:t>
            </a:r>
            <a:r>
              <a:rPr lang="en-US" dirty="0"/>
              <a:t>Defense Advanced Research Projects Agency)</a:t>
            </a:r>
            <a:r>
              <a:rPr lang="fr-FR" dirty="0"/>
              <a:t> pour concevoir ARPANET. Il publia les plans en 1967</a:t>
            </a:r>
          </a:p>
          <a:p>
            <a:pPr lvl="1"/>
            <a:r>
              <a:rPr lang="fr-FR" dirty="0"/>
              <a:t>Le mythe veut que l'objectif fixé à Arpanet ait été de permettre aux réseaux de communication militaires de continuer à fonctionner malgré une attaque nucléaire massive de la part de l'Union soviétique, c’est-à-dire : « garder ouvertes des voies de communication quel que soit l'état de destruction du pays » (les États-Unis). La véritable raison est qu'Arpanet est créé afin d'unifier les techniques de connexion pour qu'un terminal informatique se raccorde à distance à des ordinateurs de constructeurs différents.</a:t>
            </a:r>
          </a:p>
          <a:p>
            <a:r>
              <a:rPr lang="fr-FR" dirty="0"/>
              <a:t>En 1969, Le premier réseau expérimental est créé dans quatre centres universitaires aux États-Unis</a:t>
            </a:r>
          </a:p>
          <a:p>
            <a:r>
              <a:rPr lang="fr-FR" dirty="0"/>
              <a:t>En 1972, premier programme pour l'envoi d’e-mail est apparu</a:t>
            </a:r>
          </a:p>
          <a:p>
            <a:r>
              <a:rPr lang="fr-FR" dirty="0"/>
              <a:t>En 1983, Internet est devenu la forme qu’il a actuellement</a:t>
            </a:r>
          </a:p>
          <a:p>
            <a:r>
              <a:rPr lang="fr-FR" dirty="0"/>
              <a:t>En 1990, création du World Wide Web (WWW ou « Web »)</a:t>
            </a:r>
          </a:p>
          <a:p>
            <a:pPr lvl="1"/>
            <a:r>
              <a:rPr lang="fr-FR" dirty="0"/>
              <a:t>Le WWW est un système hypertexte public fonctionnant sur Internet. Le Web permet de consulter, avec un navigateur, des pages accessibles sur des sites. L’image de la toile d’araignée vient des hyperliens qui lient les pages web entre elles.</a:t>
            </a:r>
          </a:p>
        </p:txBody>
      </p:sp>
    </p:spTree>
    <p:extLst>
      <p:ext uri="{BB962C8B-B14F-4D97-AF65-F5344CB8AC3E}">
        <p14:creationId xmlns:p14="http://schemas.microsoft.com/office/powerpoint/2010/main" val="4107759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pPr marL="0" indent="0" algn="ctr">
              <a:buNone/>
            </a:pPr>
            <a:r>
              <a:rPr lang="fr-FR" dirty="0"/>
              <a:t>Ajouter des vidéos et autres médias</a:t>
            </a:r>
          </a:p>
          <a:p>
            <a:r>
              <a:rPr lang="fr-FR" dirty="0"/>
              <a:t>L’ajout d’une vidéo se fait exactement sur le même principe que l’insertion d’une image</a:t>
            </a:r>
          </a:p>
          <a:p>
            <a:r>
              <a:rPr lang="fr-FR" dirty="0"/>
              <a:t>WordPress intègre un lecteur vidéo automatiquement dans les pages ou les articles.</a:t>
            </a:r>
          </a:p>
          <a:p>
            <a:r>
              <a:rPr lang="fr-FR" dirty="0"/>
              <a:t>Les images et les vidéos ne sont pas les seuls médias importables/publiables sur WordPress.</a:t>
            </a:r>
          </a:p>
        </p:txBody>
      </p:sp>
    </p:spTree>
    <p:extLst>
      <p:ext uri="{BB962C8B-B14F-4D97-AF65-F5344CB8AC3E}">
        <p14:creationId xmlns:p14="http://schemas.microsoft.com/office/powerpoint/2010/main" val="2068656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4709120"/>
          </a:xfrm>
        </p:spPr>
        <p:txBody>
          <a:bodyPr>
            <a:normAutofit/>
          </a:bodyPr>
          <a:lstStyle/>
          <a:p>
            <a:pPr marL="0" indent="0" algn="ctr">
              <a:buNone/>
            </a:pPr>
            <a:r>
              <a:rPr lang="fr-FR" dirty="0"/>
              <a:t>Ajouter des vidéos et autres médias</a:t>
            </a:r>
          </a:p>
          <a:p>
            <a:r>
              <a:rPr lang="fr-FR" dirty="0"/>
              <a:t>Liste des formats supportés par WordPress :</a:t>
            </a:r>
          </a:p>
          <a:p>
            <a:pPr lvl="1"/>
            <a:r>
              <a:rPr lang="fr-FR" dirty="0"/>
              <a:t>Images :</a:t>
            </a:r>
          </a:p>
          <a:p>
            <a:pPr lvl="2"/>
            <a:r>
              <a:rPr lang="fr-FR" dirty="0"/>
              <a:t>.jpg .jpeg .png .gif</a:t>
            </a:r>
          </a:p>
          <a:p>
            <a:pPr lvl="1"/>
            <a:r>
              <a:rPr lang="fr-FR" dirty="0"/>
              <a:t>Audio</a:t>
            </a:r>
          </a:p>
          <a:p>
            <a:pPr lvl="2"/>
            <a:r>
              <a:rPr lang="fr-FR" dirty="0"/>
              <a:t>.mp3 .m4a .</a:t>
            </a:r>
            <a:r>
              <a:rPr lang="fr-FR" dirty="0" err="1"/>
              <a:t>ogg</a:t>
            </a:r>
            <a:r>
              <a:rPr lang="fr-FR" dirty="0"/>
              <a:t> .</a:t>
            </a:r>
            <a:r>
              <a:rPr lang="fr-FR" dirty="0" err="1"/>
              <a:t>wav</a:t>
            </a:r>
            <a:endParaRPr lang="fr-FR" dirty="0"/>
          </a:p>
          <a:p>
            <a:pPr lvl="1"/>
            <a:r>
              <a:rPr lang="fr-FR" dirty="0"/>
              <a:t>Documents</a:t>
            </a:r>
          </a:p>
          <a:p>
            <a:pPr lvl="2"/>
            <a:r>
              <a:rPr lang="fr-FR" dirty="0"/>
              <a:t>.</a:t>
            </a:r>
            <a:r>
              <a:rPr lang="fr-FR" dirty="0" err="1"/>
              <a:t>pdf</a:t>
            </a:r>
            <a:r>
              <a:rPr lang="fr-FR" dirty="0"/>
              <a:t> .doc .docx .</a:t>
            </a:r>
            <a:r>
              <a:rPr lang="fr-FR" dirty="0" err="1"/>
              <a:t>ppt</a:t>
            </a:r>
            <a:r>
              <a:rPr lang="fr-FR" dirty="0"/>
              <a:t> .</a:t>
            </a:r>
            <a:r>
              <a:rPr lang="fr-FR" dirty="0" err="1"/>
              <a:t>pptx</a:t>
            </a:r>
            <a:r>
              <a:rPr lang="fr-FR" dirty="0"/>
              <a:t> .pps .</a:t>
            </a:r>
            <a:r>
              <a:rPr lang="fr-FR" dirty="0" err="1"/>
              <a:t>ppsx</a:t>
            </a:r>
            <a:r>
              <a:rPr lang="fr-FR" dirty="0"/>
              <a:t> .</a:t>
            </a:r>
            <a:r>
              <a:rPr lang="fr-FR" dirty="0" err="1"/>
              <a:t>odt</a:t>
            </a:r>
            <a:r>
              <a:rPr lang="fr-FR" dirty="0"/>
              <a:t> .</a:t>
            </a:r>
            <a:r>
              <a:rPr lang="fr-FR" dirty="0" err="1"/>
              <a:t>xls</a:t>
            </a:r>
            <a:r>
              <a:rPr lang="fr-FR" dirty="0"/>
              <a:t> .</a:t>
            </a:r>
            <a:r>
              <a:rPr lang="fr-FR" dirty="0" err="1"/>
              <a:t>xlsx</a:t>
            </a:r>
            <a:endParaRPr lang="fr-FR" dirty="0"/>
          </a:p>
          <a:p>
            <a:pPr lvl="1"/>
            <a:r>
              <a:rPr lang="fr-FR" dirty="0"/>
              <a:t>Vidéo</a:t>
            </a:r>
          </a:p>
          <a:p>
            <a:pPr lvl="2"/>
            <a:r>
              <a:rPr lang="fr-FR" dirty="0"/>
              <a:t>.mp4 .m4v .</a:t>
            </a:r>
            <a:r>
              <a:rPr lang="fr-FR" dirty="0" err="1"/>
              <a:t>mov</a:t>
            </a:r>
            <a:r>
              <a:rPr lang="fr-FR" dirty="0"/>
              <a:t> .</a:t>
            </a:r>
            <a:r>
              <a:rPr lang="fr-FR" dirty="0" err="1"/>
              <a:t>wmv</a:t>
            </a:r>
            <a:r>
              <a:rPr lang="fr-FR" dirty="0"/>
              <a:t> .</a:t>
            </a:r>
            <a:r>
              <a:rPr lang="fr-FR" dirty="0" err="1"/>
              <a:t>avi</a:t>
            </a:r>
            <a:r>
              <a:rPr lang="fr-FR" dirty="0"/>
              <a:t> .</a:t>
            </a:r>
            <a:r>
              <a:rPr lang="fr-FR" dirty="0" err="1"/>
              <a:t>mpg</a:t>
            </a:r>
            <a:r>
              <a:rPr lang="fr-FR" dirty="0"/>
              <a:t> .</a:t>
            </a:r>
            <a:r>
              <a:rPr lang="fr-FR" dirty="0" err="1"/>
              <a:t>ogv</a:t>
            </a:r>
            <a:r>
              <a:rPr lang="fr-FR" dirty="0"/>
              <a:t> .3gp .3g2</a:t>
            </a:r>
          </a:p>
        </p:txBody>
      </p:sp>
    </p:spTree>
    <p:extLst>
      <p:ext uri="{BB962C8B-B14F-4D97-AF65-F5344CB8AC3E}">
        <p14:creationId xmlns:p14="http://schemas.microsoft.com/office/powerpoint/2010/main" val="20012453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pPr marL="0" indent="0" algn="ctr">
              <a:buNone/>
            </a:pPr>
            <a:r>
              <a:rPr lang="fr-FR" dirty="0"/>
              <a:t>Insérer une galerie d’images</a:t>
            </a:r>
          </a:p>
          <a:p>
            <a:r>
              <a:rPr lang="fr-FR" dirty="0"/>
              <a:t>Lorsque vous ajoutez plusieurs images à un article (ou une page), la position des unes par rapport aux autres va dépendre de l’espace disponible pour les afficher.</a:t>
            </a:r>
          </a:p>
          <a:p>
            <a:r>
              <a:rPr lang="fr-FR" dirty="0"/>
              <a:t>Si vous souhaitez afficher vos images en 3, 4 ou x colonnes, vous pouvez utiliser un « tableau » ou plus simplement une « Galerie d’images »</a:t>
            </a:r>
          </a:p>
          <a:p>
            <a:r>
              <a:rPr lang="fr-FR" dirty="0"/>
              <a:t>Ce principe est également possible pour les vidéos</a:t>
            </a:r>
          </a:p>
        </p:txBody>
      </p:sp>
    </p:spTree>
    <p:extLst>
      <p:ext uri="{BB962C8B-B14F-4D97-AF65-F5344CB8AC3E}">
        <p14:creationId xmlns:p14="http://schemas.microsoft.com/office/powerpoint/2010/main" val="161715370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médias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pPr marL="0" indent="0" algn="ctr">
              <a:buNone/>
            </a:pPr>
            <a:r>
              <a:rPr lang="fr-FR" dirty="0"/>
              <a:t>Insérer une image à la une (Image mise en avant)</a:t>
            </a:r>
          </a:p>
          <a:p>
            <a:r>
              <a:rPr lang="fr-FR" dirty="0"/>
              <a:t>Pour un article ou une page, vous avez la possibilité de « symboliser » votre contenu par une image.</a:t>
            </a:r>
          </a:p>
          <a:p>
            <a:r>
              <a:rPr lang="fr-FR" dirty="0"/>
              <a:t>Le choix de l’image se fait à partir du bloc « Image mise en avant » sur les pages d’ajouts d’articles ou de pages.</a:t>
            </a:r>
          </a:p>
          <a:p>
            <a:r>
              <a:rPr lang="fr-FR" dirty="0"/>
              <a:t>Le « rendu » de cette image dépend du thème sélectionné pour votre site.</a:t>
            </a:r>
          </a:p>
        </p:txBody>
      </p:sp>
    </p:spTree>
    <p:extLst>
      <p:ext uri="{BB962C8B-B14F-4D97-AF65-F5344CB8AC3E}">
        <p14:creationId xmlns:p14="http://schemas.microsoft.com/office/powerpoint/2010/main" val="7232321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Personnaliser son site</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069160"/>
          </a:xfrm>
        </p:spPr>
        <p:txBody>
          <a:bodyPr>
            <a:normAutofit fontScale="92500" lnSpcReduction="10000"/>
          </a:bodyPr>
          <a:lstStyle/>
          <a:p>
            <a:r>
              <a:rPr lang="fr-FR" dirty="0"/>
              <a:t>La personnalisation d’un site WordPress s’effectue en choisissant son « Thème ».</a:t>
            </a:r>
          </a:p>
          <a:p>
            <a:r>
              <a:rPr lang="fr-FR" dirty="0"/>
              <a:t>Le choix du thème déterminera l’apparence de votre site.</a:t>
            </a:r>
          </a:p>
          <a:p>
            <a:r>
              <a:rPr lang="fr-FR" dirty="0"/>
              <a:t>Il existe de nombreux thèmes gratuits et payants (premium)</a:t>
            </a:r>
          </a:p>
          <a:p>
            <a:r>
              <a:rPr lang="fr-FR" dirty="0"/>
              <a:t>Les thèmes gratuits sont accessibles par téléchargement ou via le menu « Apparence » de votre administration</a:t>
            </a:r>
          </a:p>
          <a:p>
            <a:r>
              <a:rPr lang="fr-FR" dirty="0"/>
              <a:t>Les thèmes payants sont téléchargeables sur le site : </a:t>
            </a:r>
            <a:r>
              <a:rPr lang="fr-FR" dirty="0">
                <a:hlinkClick r:id="rId2"/>
              </a:rPr>
              <a:t>https://themeforest.net/</a:t>
            </a:r>
            <a:endParaRPr lang="fr-FR" dirty="0"/>
          </a:p>
          <a:p>
            <a:r>
              <a:rPr lang="fr-FR" dirty="0"/>
              <a:t>Le site </a:t>
            </a:r>
            <a:r>
              <a:rPr lang="fr-FR" dirty="0">
                <a:hlinkClick r:id="rId3"/>
              </a:rPr>
              <a:t>http://whatwpthemeisthat.com/</a:t>
            </a:r>
            <a:r>
              <a:rPr lang="fr-FR" dirty="0"/>
              <a:t> vous permet d’identifier le thème utilisé par un site</a:t>
            </a:r>
          </a:p>
        </p:txBody>
      </p:sp>
    </p:spTree>
    <p:extLst>
      <p:ext uri="{BB962C8B-B14F-4D97-AF65-F5344CB8AC3E}">
        <p14:creationId xmlns:p14="http://schemas.microsoft.com/office/powerpoint/2010/main" val="29900238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Personnaliser son site</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069160"/>
          </a:xfrm>
        </p:spPr>
        <p:txBody>
          <a:bodyPr>
            <a:normAutofit fontScale="92500" lnSpcReduction="20000"/>
          </a:bodyPr>
          <a:lstStyle/>
          <a:p>
            <a:r>
              <a:rPr lang="fr-FR" dirty="0"/>
              <a:t>Une fois le thème installé et activé, vous pouvez personnaliser son apparence dans « Personnaliser » du menu « Apparence » ou via un menu spécifique au thème (s’il existe)</a:t>
            </a:r>
          </a:p>
          <a:p>
            <a:r>
              <a:rPr lang="fr-FR" dirty="0"/>
              <a:t>Les possibilités de personnalisation dépendent du thème installé. Mais les sections suivantes sont standard à tous les thèmes :</a:t>
            </a:r>
          </a:p>
          <a:p>
            <a:pPr lvl="1"/>
            <a:r>
              <a:rPr lang="fr-FR" dirty="0"/>
              <a:t>Identité du site : permet de choisir le logo du site</a:t>
            </a:r>
          </a:p>
          <a:p>
            <a:pPr lvl="1"/>
            <a:r>
              <a:rPr lang="fr-FR" dirty="0"/>
              <a:t>Menu : permet de choisir les menus à afficher dans les emplacements disponibles</a:t>
            </a:r>
          </a:p>
          <a:p>
            <a:pPr lvl="1"/>
            <a:r>
              <a:rPr lang="fr-FR" dirty="0"/>
              <a:t>Widgets : permet de positionner les widgets (préférer le menu Widgets dédié)</a:t>
            </a:r>
          </a:p>
          <a:p>
            <a:pPr lvl="1"/>
            <a:r>
              <a:rPr lang="fr-FR" dirty="0"/>
              <a:t>Page d’accueil statique : définit la page d’accueil à afficher (derniers articles ou page statique)</a:t>
            </a:r>
          </a:p>
        </p:txBody>
      </p:sp>
    </p:spTree>
    <p:extLst>
      <p:ext uri="{BB962C8B-B14F-4D97-AF65-F5344CB8AC3E}">
        <p14:creationId xmlns:p14="http://schemas.microsoft.com/office/powerpoint/2010/main" val="21396177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Ajouter des fonctionnalités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a:xfrm>
            <a:off x="612648" y="1600200"/>
            <a:ext cx="8153400" cy="5069160"/>
          </a:xfrm>
        </p:spPr>
        <p:txBody>
          <a:bodyPr>
            <a:normAutofit fontScale="92500" lnSpcReduction="20000"/>
          </a:bodyPr>
          <a:lstStyle/>
          <a:p>
            <a:r>
              <a:rPr lang="fr-FR" dirty="0" err="1"/>
              <a:t>Disqus</a:t>
            </a:r>
            <a:r>
              <a:rPr lang="fr-FR" dirty="0"/>
              <a:t> Comment System : gestion des commentaires</a:t>
            </a:r>
          </a:p>
          <a:p>
            <a:r>
              <a:rPr lang="fr-FR" dirty="0" err="1"/>
              <a:t>Gabfire</a:t>
            </a:r>
            <a:r>
              <a:rPr lang="fr-FR" dirty="0"/>
              <a:t> Widget Pack : Widgets supplémentaires</a:t>
            </a:r>
          </a:p>
          <a:p>
            <a:r>
              <a:rPr lang="fr-FR" dirty="0" err="1"/>
              <a:t>Opening</a:t>
            </a:r>
            <a:r>
              <a:rPr lang="fr-FR" dirty="0"/>
              <a:t> </a:t>
            </a:r>
            <a:r>
              <a:rPr lang="fr-FR" dirty="0" err="1"/>
              <a:t>Hours</a:t>
            </a:r>
            <a:r>
              <a:rPr lang="fr-FR" dirty="0"/>
              <a:t> : gestion des horaires d’ouvertures</a:t>
            </a:r>
          </a:p>
          <a:p>
            <a:r>
              <a:rPr lang="fr-FR" dirty="0"/>
              <a:t>Post Types </a:t>
            </a:r>
            <a:r>
              <a:rPr lang="fr-FR" dirty="0" err="1"/>
              <a:t>Order</a:t>
            </a:r>
            <a:r>
              <a:rPr lang="fr-FR" dirty="0"/>
              <a:t> : ordonner les articles</a:t>
            </a:r>
          </a:p>
          <a:p>
            <a:r>
              <a:rPr lang="fr-FR" dirty="0"/>
              <a:t>Rating-Widget: Star </a:t>
            </a:r>
            <a:r>
              <a:rPr lang="fr-FR" dirty="0" err="1"/>
              <a:t>Review</a:t>
            </a:r>
            <a:r>
              <a:rPr lang="fr-FR" dirty="0"/>
              <a:t> System : gestion de « notation » des articles</a:t>
            </a:r>
          </a:p>
          <a:p>
            <a:r>
              <a:rPr lang="fr-FR" dirty="0" err="1"/>
              <a:t>Ultimate</a:t>
            </a:r>
            <a:r>
              <a:rPr lang="fr-FR" dirty="0"/>
              <a:t> </a:t>
            </a:r>
            <a:r>
              <a:rPr lang="fr-FR" dirty="0" err="1"/>
              <a:t>Category</a:t>
            </a:r>
            <a:r>
              <a:rPr lang="fr-FR" dirty="0"/>
              <a:t> </a:t>
            </a:r>
            <a:r>
              <a:rPr lang="fr-FR" dirty="0" err="1"/>
              <a:t>Excluder</a:t>
            </a:r>
            <a:r>
              <a:rPr lang="fr-FR" dirty="0"/>
              <a:t> : exclure des catégories d’articles de la page d’accueil</a:t>
            </a:r>
          </a:p>
          <a:p>
            <a:r>
              <a:rPr lang="fr-FR" dirty="0" err="1"/>
              <a:t>Yoast</a:t>
            </a:r>
            <a:r>
              <a:rPr lang="fr-FR" dirty="0"/>
              <a:t> SEO : Amélioration du référencement naturel</a:t>
            </a:r>
          </a:p>
          <a:p>
            <a:r>
              <a:rPr lang="fr-FR" dirty="0" err="1"/>
              <a:t>UpdraftPlus</a:t>
            </a:r>
            <a:r>
              <a:rPr lang="fr-FR" dirty="0"/>
              <a:t> - Sauvegarde/Restauration : gestion des sauvegardes du site</a:t>
            </a:r>
          </a:p>
          <a:p>
            <a:r>
              <a:rPr lang="en-US" dirty="0"/>
              <a:t>Remove/hide Author, Date, Category Like Entry-Meta</a:t>
            </a:r>
            <a:endParaRPr lang="fr-FR" dirty="0"/>
          </a:p>
        </p:txBody>
      </p:sp>
    </p:spTree>
    <p:extLst>
      <p:ext uri="{BB962C8B-B14F-4D97-AF65-F5344CB8AC3E}">
        <p14:creationId xmlns:p14="http://schemas.microsoft.com/office/powerpoint/2010/main" val="34001847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Bloguer en nomade</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r>
              <a:rPr lang="fr-FR" dirty="0"/>
              <a:t>L’extension « </a:t>
            </a:r>
            <a:r>
              <a:rPr lang="fr-FR" dirty="0" err="1"/>
              <a:t>Jetpack</a:t>
            </a:r>
            <a:r>
              <a:rPr lang="fr-FR" dirty="0"/>
              <a:t> par WordPress.com » permet d’ajouter les fonctionnalités disponibles sur WordPress.com</a:t>
            </a:r>
          </a:p>
          <a:p>
            <a:r>
              <a:rPr lang="fr-FR" dirty="0"/>
              <a:t>Entre autres, permet d’ajouter un article en envoyant un « simple » mail…</a:t>
            </a:r>
          </a:p>
          <a:p>
            <a:endParaRPr lang="fr-FR" dirty="0"/>
          </a:p>
          <a:p>
            <a:r>
              <a:rPr lang="fr-FR" dirty="0"/>
              <a:t>Sinon, il existe une application « WordPress » sur smartphone permettant de gérer son site.</a:t>
            </a:r>
          </a:p>
        </p:txBody>
      </p:sp>
    </p:spTree>
    <p:extLst>
      <p:ext uri="{BB962C8B-B14F-4D97-AF65-F5344CB8AC3E}">
        <p14:creationId xmlns:p14="http://schemas.microsoft.com/office/powerpoint/2010/main" val="18699646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Spam et sécurité</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r>
              <a:rPr lang="fr-FR" dirty="0"/>
              <a:t>L’extension « </a:t>
            </a:r>
            <a:r>
              <a:rPr lang="fr-FR" dirty="0" err="1"/>
              <a:t>Akismet</a:t>
            </a:r>
            <a:r>
              <a:rPr lang="fr-FR" dirty="0"/>
              <a:t> Anti-Spam » permet de limiter les spams dans les commentaires.</a:t>
            </a:r>
          </a:p>
          <a:p>
            <a:r>
              <a:rPr lang="fr-FR" dirty="0"/>
              <a:t>Les failles de sécurité sont corrigées par des mises à jour. Il est donc indispensable de mettre à jour WordPress et toutes les extensions.</a:t>
            </a:r>
          </a:p>
          <a:p>
            <a:r>
              <a:rPr lang="fr-FR" dirty="0"/>
              <a:t>Les données sont le cœur de l’activité d’une entreprise. La perte de données est synonyme de faillite. Les sauvegardes sont indispensables et vitales !</a:t>
            </a:r>
          </a:p>
        </p:txBody>
      </p:sp>
    </p:spTree>
    <p:extLst>
      <p:ext uri="{BB962C8B-B14F-4D97-AF65-F5344CB8AC3E}">
        <p14:creationId xmlns:p14="http://schemas.microsoft.com/office/powerpoint/2010/main" val="39135379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B41CCB-2878-4A5B-A1DC-B399E163D911}"/>
              </a:ext>
            </a:extLst>
          </p:cNvPr>
          <p:cNvSpPr>
            <a:spLocks noGrp="1"/>
          </p:cNvSpPr>
          <p:nvPr>
            <p:ph type="title"/>
          </p:nvPr>
        </p:nvSpPr>
        <p:spPr/>
        <p:txBody>
          <a:bodyPr>
            <a:normAutofit fontScale="90000"/>
          </a:bodyPr>
          <a:lstStyle/>
          <a:p>
            <a:r>
              <a:rPr lang="fr-FR" dirty="0"/>
              <a:t>Créer un site sous Wordpress</a:t>
            </a:r>
            <a:br>
              <a:rPr lang="fr-FR" dirty="0"/>
            </a:br>
            <a:r>
              <a:rPr lang="fr-FR" dirty="0"/>
              <a:t>Améliorer les performances</a:t>
            </a:r>
          </a:p>
        </p:txBody>
      </p:sp>
      <p:sp>
        <p:nvSpPr>
          <p:cNvPr id="3" name="Espace réservé du contenu 2">
            <a:extLst>
              <a:ext uri="{FF2B5EF4-FFF2-40B4-BE49-F238E27FC236}">
                <a16:creationId xmlns:a16="http://schemas.microsoft.com/office/drawing/2014/main" id="{95445ABB-0516-44F5-BD7C-B3B25250912E}"/>
              </a:ext>
            </a:extLst>
          </p:cNvPr>
          <p:cNvSpPr>
            <a:spLocks noGrp="1"/>
          </p:cNvSpPr>
          <p:nvPr>
            <p:ph sz="quarter" idx="1"/>
          </p:nvPr>
        </p:nvSpPr>
        <p:spPr/>
        <p:txBody>
          <a:bodyPr/>
          <a:lstStyle/>
          <a:p>
            <a:r>
              <a:rPr lang="fr-FR" dirty="0"/>
              <a:t>La « mise en cache » des pages </a:t>
            </a:r>
            <a:r>
              <a:rPr lang="fr-FR" dirty="0" err="1"/>
              <a:t>wordpress</a:t>
            </a:r>
            <a:r>
              <a:rPr lang="fr-FR" dirty="0"/>
              <a:t> permet d’éviter les traitements permettant de générer la page et de charger les images.</a:t>
            </a:r>
          </a:p>
          <a:p>
            <a:r>
              <a:rPr lang="fr-FR" dirty="0"/>
              <a:t>L’une des extensions disponibles pour activer cette mise en cache est « WP Super Cache »</a:t>
            </a:r>
          </a:p>
          <a:p>
            <a:r>
              <a:rPr lang="fr-FR" dirty="0"/>
              <a:t>Une autre amélioration est « d’optimiser » </a:t>
            </a:r>
            <a:r>
              <a:rPr lang="fr-FR" dirty="0" err="1"/>
              <a:t>Worpress</a:t>
            </a:r>
            <a:r>
              <a:rPr lang="fr-FR" dirty="0"/>
              <a:t> en supprimant les données/codes inutiles. « WP </a:t>
            </a:r>
            <a:r>
              <a:rPr lang="fr-FR" dirty="0" err="1"/>
              <a:t>Optimize</a:t>
            </a:r>
            <a:r>
              <a:rPr lang="fr-FR" dirty="0"/>
              <a:t> » est l’une des extensions pour « faire le ménage » sur votre site.</a:t>
            </a:r>
          </a:p>
        </p:txBody>
      </p:sp>
    </p:spTree>
    <p:extLst>
      <p:ext uri="{BB962C8B-B14F-4D97-AF65-F5344CB8AC3E}">
        <p14:creationId xmlns:p14="http://schemas.microsoft.com/office/powerpoint/2010/main" val="3746983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1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2.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3.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4.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1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1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18.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19.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0.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21.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2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2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4"/>
</p:tagLst>
</file>

<file path=ppt/tags/tag2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5"/>
</p:tagLst>
</file>

<file path=ppt/tags/tag25.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6"/>
</p:tagLst>
</file>

<file path=ppt/tags/tag26.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27.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28.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29.xml><?xml version="1.0" encoding="utf-8"?>
<p:tagLst xmlns:a="http://schemas.openxmlformats.org/drawingml/2006/main" xmlns:r="http://schemas.openxmlformats.org/officeDocument/2006/relationships" xmlns:p="http://schemas.openxmlformats.org/presentationml/2006/main">
  <p:tag name="SHAPETYPE" val="AnswerButton"/>
  <p:tag name="ANSWERBUTTONINDEX" val="4"/>
</p:tagLst>
</file>

<file path=ppt/tags/tag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0.xml><?xml version="1.0" encoding="utf-8"?>
<p:tagLst xmlns:a="http://schemas.openxmlformats.org/drawingml/2006/main" xmlns:r="http://schemas.openxmlformats.org/officeDocument/2006/relationships" xmlns:p="http://schemas.openxmlformats.org/presentationml/2006/main">
  <p:tag name="SHAPETYPE" val="AnswerButton"/>
  <p:tag name="ANSWERBUTTONINDEX" val="5"/>
</p:tagLst>
</file>

<file path=ppt/tags/tag31.xml><?xml version="1.0" encoding="utf-8"?>
<p:tagLst xmlns:a="http://schemas.openxmlformats.org/drawingml/2006/main" xmlns:r="http://schemas.openxmlformats.org/officeDocument/2006/relationships" xmlns:p="http://schemas.openxmlformats.org/presentationml/2006/main">
  <p:tag name="SHAPETYPE" val="AnswerButton"/>
  <p:tag name="ANSWERBUTTONINDEX" val="6"/>
</p:tagLst>
</file>

<file path=ppt/tags/tag3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34.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35.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36.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37.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3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39.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0.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1.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2.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3.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4.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4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46.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1"/>
</p:tagLst>
</file>

<file path=ppt/tags/tag47.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2"/>
</p:tagLst>
</file>

<file path=ppt/tags/tag48.xml><?xml version="1.0" encoding="utf-8"?>
<p:tagLst xmlns:a="http://schemas.openxmlformats.org/drawingml/2006/main" xmlns:r="http://schemas.openxmlformats.org/officeDocument/2006/relationships" xmlns:p="http://schemas.openxmlformats.org/presentationml/2006/main">
  <p:tag name="SHAPETYPE" val="AnswerPlaceholder"/>
  <p:tag name="PLACEHOLDERINDEX" val="3"/>
</p:tagLst>
</file>

<file path=ppt/tags/tag49.xml><?xml version="1.0" encoding="utf-8"?>
<p:tagLst xmlns:a="http://schemas.openxmlformats.org/drawingml/2006/main" xmlns:r="http://schemas.openxmlformats.org/officeDocument/2006/relationships" xmlns:p="http://schemas.openxmlformats.org/presentationml/2006/main">
  <p:tag name="SHAPETYPE" val="AnswerButton"/>
  <p:tag name="ANSWERBUTTONINDEX" val="1"/>
</p:tagLst>
</file>

<file path=ppt/tags/tag5.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0.xml><?xml version="1.0" encoding="utf-8"?>
<p:tagLst xmlns:a="http://schemas.openxmlformats.org/drawingml/2006/main" xmlns:r="http://schemas.openxmlformats.org/officeDocument/2006/relationships" xmlns:p="http://schemas.openxmlformats.org/presentationml/2006/main">
  <p:tag name="SHAPETYPE" val="AnswerButton"/>
  <p:tag name="ANSWERBUTTONINDEX" val="2"/>
</p:tagLst>
</file>

<file path=ppt/tags/tag51.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52.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6.xml><?xml version="1.0" encoding="utf-8"?>
<p:tagLst xmlns:a="http://schemas.openxmlformats.org/drawingml/2006/main" xmlns:r="http://schemas.openxmlformats.org/officeDocument/2006/relationships" xmlns:p="http://schemas.openxmlformats.org/presentationml/2006/main">
  <p:tag name="SHAPETYPE" val="AnswerButton"/>
  <p:tag name="ANSWERBUTTONINDEX" val="3"/>
</p:tagLst>
</file>

<file path=ppt/tags/tag7.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8.xml><?xml version="1.0" encoding="utf-8"?>
<p:tagLst xmlns:a="http://schemas.openxmlformats.org/drawingml/2006/main" xmlns:r="http://schemas.openxmlformats.org/officeDocument/2006/relationships" xmlns:p="http://schemas.openxmlformats.org/presentationml/2006/main">
  <p:tag name="SHAPETYPE" val="DrawingPalette"/>
</p:tagLst>
</file>

<file path=ppt/tags/tag9.xml><?xml version="1.0" encoding="utf-8"?>
<p:tagLst xmlns:a="http://schemas.openxmlformats.org/drawingml/2006/main" xmlns:r="http://schemas.openxmlformats.org/officeDocument/2006/relationships" xmlns:p="http://schemas.openxmlformats.org/presentationml/2006/main">
  <p:tag name="SHAPETYPE" val="DrawingPalette"/>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S010391027">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Layout>
  <Type>MultipleChoice</Type>
  <ChoicesCount>3</ChoicesCount>
</Layout>
</file>

<file path=customXml/item10.xml><?xml version="1.0" encoding="utf-8"?>
<Layout>
  <Type>Drawing</Type>
  <ChoicesCount>0</ChoicesCount>
  <Orientation>Left</Orientation>
</Layout>
</file>

<file path=customXml/item11.xml><?xml version="1.0" encoding="utf-8"?>
<Layout>
  <Type>MultipleChoice</Type>
  <ChoicesCount>3</ChoicesCount>
</Layout>
</file>

<file path=customXml/item12.xml><?xml version="1.0" encoding="utf-8"?>
<Layout>
  <Type>MultipleChoice</Type>
  <ChoicesCount>3</ChoicesCount>
  <Orientation>Left</Orientation>
</Layout>
</file>

<file path=customXml/item13.xml><?xml version="1.0" encoding="utf-8"?>
<Layout>
  <Type>MultipleChoice</Type>
  <ChoicesCount>3</ChoicesCount>
</Layout>
</file>

<file path=customXml/item14.xml><?xml version="1.0" encoding="utf-8"?>
<Layout>
  <Type>YesNo</Type>
  <ChoicesCount>2</ChoicesCount>
</Layout>
</file>

<file path=customXml/item15.xml><?xml version="1.0" encoding="utf-8"?>
<Layout>
  <Type>Drawing</Type>
  <ChoicesCount>0</ChoicesCount>
  <Orientation>Left</Orientation>
</Layout>
</file>

<file path=customXml/item16.xml><?xml version="1.0" encoding="utf-8"?>
<Layout>
  <Type>MultipleChoice</Type>
  <ChoicesCount>3</ChoicesCount>
  <Orientation>Left</Orientation>
</Layout>
</file>

<file path=customXml/item17.xml><?xml version="1.0" encoding="utf-8"?>
<Layout>
  <Type>MultipleChoice</Type>
  <ChoicesCount>3</ChoicesCount>
</Layout>
</file>

<file path=customXml/item18.xml><?xml version="1.0" encoding="utf-8"?>
<Layout>
  <Type>Drawing</Type>
  <ChoicesCount>0</ChoicesCount>
</Layout>
</file>

<file path=customXml/item19.xml><?xml version="1.0" encoding="utf-8"?>
<Layout>
  <Type>Drawing</Type>
  <ChoicesCount>0</ChoicesCount>
</Layout>
</file>

<file path=customXml/item2.xml><?xml version="1.0" encoding="utf-8"?>
<force/>
</file>

<file path=customXml/item20.xml><?xml version="1.0" encoding="utf-8"?>
<Layout>
  <Type>Drawing</Type>
  <ChoicesCount>0</ChoicesCount>
</Layout>
</file>

<file path=customXml/item21.xml><?xml version="1.0" encoding="utf-8"?>
<Layout>
  <Type>YesNo</Type>
  <ChoicesCount>2</ChoicesCount>
</Layout>
</file>

<file path=customXml/item22.xml><?xml version="1.0" encoding="utf-8"?>
<Layout>
  <Type>MultipleChoice</Type>
  <ChoicesCount>3</ChoicesCount>
</Layout>
</file>

<file path=customXml/item23.xml><?xml version="1.0" encoding="utf-8"?>
<Layout>
  <Type>MultipleChoice</Type>
  <ChoicesCount>3</ChoicesCount>
</Layout>
</file>

<file path=customXml/item24.xml><?xml version="1.0" encoding="utf-8"?>
<Layout>
  <Type>Drawing</Type>
  <ChoicesCount>0</ChoicesCount>
</Layout>
</file>

<file path=customXml/item25.xml><?xml version="1.0" encoding="utf-8"?>
<Layout>
  <Type>Drawing</Type>
  <ChoicesCount>0</ChoicesCount>
</Layout>
</file>

<file path=customXml/item26.xml><?xml version="1.0" encoding="utf-8"?>
<Layout>
  <Type>MultipleChoice</Type>
  <ChoicesCount>6</ChoicesCount>
</Layout>
</file>

<file path=customXml/item27.xml><?xml version="1.0" encoding="utf-8"?>
<Layout>
  <Type>MultipleChoice</Type>
  <ChoicesCount>3</ChoicesCount>
</Layout>
</file>

<file path=customXml/item28.xml><?xml version="1.0" encoding="utf-8"?>
<Layout>
  <Type>YesNo</Type>
  <ChoicesCount>2</ChoicesCount>
</Layout>
</file>

<file path=customXml/item29.xml><?xml version="1.0" encoding="utf-8"?>
<Layout>
  <Type>YesNo</Type>
  <ChoicesCount>2</ChoicesCount>
  <Orientation>Left</Orientation>
</Layout>
</file>

<file path=customXml/item3.xml><?xml version="1.0" encoding="utf-8"?>
<Layout>
  <Type>MultipleChoice</Type>
  <ChoicesCount>3</ChoicesCount>
  <Orientation>Left</Orientation>
</Layout>
</file>

<file path=customXml/item30.xml><?xml version="1.0" encoding="utf-8"?>
<Layout>
  <Type>MultipleChoice</Type>
  <ChoicesCount>3</ChoicesCount>
  <Orientation>Left</Orientation>
</Layout>
</file>

<file path=customXml/item31.xml><?xml version="1.0" encoding="utf-8"?>
<Layout>
  <Type>Drawing</Type>
  <ChoicesCount>0</ChoicesCount>
  <Orientation>Left</Orientation>
</Layout>
</file>

<file path=customXml/item4.xml><?xml version="1.0" encoding="utf-8"?>
<Layout>
  <Type>MultipleChoice</Type>
  <ChoicesCount>3</ChoicesCount>
</Layout>
</file>

<file path=customXml/item5.xml><?xml version="1.0" encoding="utf-8"?>
<Layout>
  <Type>YesNo</Type>
  <ChoicesCount>2</ChoicesCount>
</Layout>
</file>

<file path=customXml/item6.xml><?xml version="1.0" encoding="utf-8"?>
<?mso-contentType ?>
<FormTemplates xmlns="http://schemas.microsoft.com/sharepoint/v3/contenttype/forms">
  <Display>DocumentLibraryForm</Display>
  <Edit>AssetEditForm</Edit>
  <New>DocumentLibraryForm</New>
</FormTemplates>
</file>

<file path=customXml/item7.xml><?xml version="1.0" encoding="utf-8"?>
<Layout>
  <Type>Drawing</Type>
  <ChoicesCount>0</ChoicesCount>
  <Orientation>Left</Orientation>
</Layout>
</file>

<file path=customXml/item8.xml><?xml version="1.0" encoding="utf-8"?>
<Layout>
  <Type>Drawing</Type>
  <ChoicesCount>0</ChoicesCount>
  <Orientation>Left</Orientation>
</Layout>
</file>

<file path=customXml/item9.xml><?xml version="1.0" encoding="utf-8"?>
<force/>
</file>

<file path=customXml/itemProps1.xml><?xml version="1.0" encoding="utf-8"?>
<ds:datastoreItem xmlns:ds="http://schemas.openxmlformats.org/officeDocument/2006/customXml" ds:itemID="{96F7EA28-D454-41FE-AF32-53D762A45520}">
  <ds:schemaRefs/>
</ds:datastoreItem>
</file>

<file path=customXml/itemProps10.xml><?xml version="1.0" encoding="utf-8"?>
<ds:datastoreItem xmlns:ds="http://schemas.openxmlformats.org/officeDocument/2006/customXml" ds:itemID="{28D28B58-BD4E-48D6-8503-2DFC096F71C8}">
  <ds:schemaRefs/>
</ds:datastoreItem>
</file>

<file path=customXml/itemProps11.xml><?xml version="1.0" encoding="utf-8"?>
<ds:datastoreItem xmlns:ds="http://schemas.openxmlformats.org/officeDocument/2006/customXml" ds:itemID="{DA2D70FE-486B-49A9-A7C4-32E64127A6D4}">
  <ds:schemaRefs/>
</ds:datastoreItem>
</file>

<file path=customXml/itemProps12.xml><?xml version="1.0" encoding="utf-8"?>
<ds:datastoreItem xmlns:ds="http://schemas.openxmlformats.org/officeDocument/2006/customXml" ds:itemID="{62F1C0CB-6451-4448-90D6-AA85B364B52E}">
  <ds:schemaRefs/>
</ds:datastoreItem>
</file>

<file path=customXml/itemProps13.xml><?xml version="1.0" encoding="utf-8"?>
<ds:datastoreItem xmlns:ds="http://schemas.openxmlformats.org/officeDocument/2006/customXml" ds:itemID="{D62C23E5-890E-4CC7-A3C9-1EF7FE949C9B}">
  <ds:schemaRefs/>
</ds:datastoreItem>
</file>

<file path=customXml/itemProps14.xml><?xml version="1.0" encoding="utf-8"?>
<ds:datastoreItem xmlns:ds="http://schemas.openxmlformats.org/officeDocument/2006/customXml" ds:itemID="{F4669135-CD84-4A4F-B97D-12B4E452129B}">
  <ds:schemaRefs/>
</ds:datastoreItem>
</file>

<file path=customXml/itemProps15.xml><?xml version="1.0" encoding="utf-8"?>
<ds:datastoreItem xmlns:ds="http://schemas.openxmlformats.org/officeDocument/2006/customXml" ds:itemID="{1CFFF81B-F991-4033-9E45-4593DFD09173}">
  <ds:schemaRefs/>
</ds:datastoreItem>
</file>

<file path=customXml/itemProps16.xml><?xml version="1.0" encoding="utf-8"?>
<ds:datastoreItem xmlns:ds="http://schemas.openxmlformats.org/officeDocument/2006/customXml" ds:itemID="{8EE44887-DE43-4030-93E7-DDC941BC1A56}">
  <ds:schemaRefs/>
</ds:datastoreItem>
</file>

<file path=customXml/itemProps17.xml><?xml version="1.0" encoding="utf-8"?>
<ds:datastoreItem xmlns:ds="http://schemas.openxmlformats.org/officeDocument/2006/customXml" ds:itemID="{C9687528-C2D3-4A77-B4BA-5DF4286B9FC1}">
  <ds:schemaRefs/>
</ds:datastoreItem>
</file>

<file path=customXml/itemProps18.xml><?xml version="1.0" encoding="utf-8"?>
<ds:datastoreItem xmlns:ds="http://schemas.openxmlformats.org/officeDocument/2006/customXml" ds:itemID="{AFA4C7BE-5F7E-4261-ABD2-9F57B013DFD3}">
  <ds:schemaRefs/>
</ds:datastoreItem>
</file>

<file path=customXml/itemProps19.xml><?xml version="1.0" encoding="utf-8"?>
<ds:datastoreItem xmlns:ds="http://schemas.openxmlformats.org/officeDocument/2006/customXml" ds:itemID="{F25343F0-850A-4080-BB28-956DE0DA2D3A}">
  <ds:schemaRefs/>
</ds:datastoreItem>
</file>

<file path=customXml/itemProps2.xml><?xml version="1.0" encoding="utf-8"?>
<ds:datastoreItem xmlns:ds="http://schemas.openxmlformats.org/officeDocument/2006/customXml" ds:itemID="{78863640-1474-402B-A94E-D8C2843624AE}">
  <ds:schemaRefs/>
</ds:datastoreItem>
</file>

<file path=customXml/itemProps20.xml><?xml version="1.0" encoding="utf-8"?>
<ds:datastoreItem xmlns:ds="http://schemas.openxmlformats.org/officeDocument/2006/customXml" ds:itemID="{26FFC24C-D35E-4032-9271-1FD42ABA8B37}">
  <ds:schemaRefs/>
</ds:datastoreItem>
</file>

<file path=customXml/itemProps21.xml><?xml version="1.0" encoding="utf-8"?>
<ds:datastoreItem xmlns:ds="http://schemas.openxmlformats.org/officeDocument/2006/customXml" ds:itemID="{81665588-13A7-4EDD-9EC8-00A08C26A9B0}">
  <ds:schemaRefs/>
</ds:datastoreItem>
</file>

<file path=customXml/itemProps22.xml><?xml version="1.0" encoding="utf-8"?>
<ds:datastoreItem xmlns:ds="http://schemas.openxmlformats.org/officeDocument/2006/customXml" ds:itemID="{6274C3E2-2F2B-46A9-B795-98007BF51626}">
  <ds:schemaRefs/>
</ds:datastoreItem>
</file>

<file path=customXml/itemProps23.xml><?xml version="1.0" encoding="utf-8"?>
<ds:datastoreItem xmlns:ds="http://schemas.openxmlformats.org/officeDocument/2006/customXml" ds:itemID="{ABE91426-CC44-42E5-82AC-ABAD175CE01D}">
  <ds:schemaRefs/>
</ds:datastoreItem>
</file>

<file path=customXml/itemProps24.xml><?xml version="1.0" encoding="utf-8"?>
<ds:datastoreItem xmlns:ds="http://schemas.openxmlformats.org/officeDocument/2006/customXml" ds:itemID="{1C0D835E-DEF3-4E65-8ABB-1A922CE7E3D9}">
  <ds:schemaRefs/>
</ds:datastoreItem>
</file>

<file path=customXml/itemProps25.xml><?xml version="1.0" encoding="utf-8"?>
<ds:datastoreItem xmlns:ds="http://schemas.openxmlformats.org/officeDocument/2006/customXml" ds:itemID="{502A7DD7-6266-4EC0-B2E4-DEAD58EEB5E3}">
  <ds:schemaRefs/>
</ds:datastoreItem>
</file>

<file path=customXml/itemProps26.xml><?xml version="1.0" encoding="utf-8"?>
<ds:datastoreItem xmlns:ds="http://schemas.openxmlformats.org/officeDocument/2006/customXml" ds:itemID="{4E9DE176-D48B-450A-8ABF-AB09A713BF6C}">
  <ds:schemaRefs/>
</ds:datastoreItem>
</file>

<file path=customXml/itemProps27.xml><?xml version="1.0" encoding="utf-8"?>
<ds:datastoreItem xmlns:ds="http://schemas.openxmlformats.org/officeDocument/2006/customXml" ds:itemID="{732B93F5-AC25-4E8D-AF3C-20B11D33851B}">
  <ds:schemaRefs/>
</ds:datastoreItem>
</file>

<file path=customXml/itemProps28.xml><?xml version="1.0" encoding="utf-8"?>
<ds:datastoreItem xmlns:ds="http://schemas.openxmlformats.org/officeDocument/2006/customXml" ds:itemID="{3218ACDD-F5CC-458D-A26E-C6702899226A}">
  <ds:schemaRefs/>
</ds:datastoreItem>
</file>

<file path=customXml/itemProps29.xml><?xml version="1.0" encoding="utf-8"?>
<ds:datastoreItem xmlns:ds="http://schemas.openxmlformats.org/officeDocument/2006/customXml" ds:itemID="{00E8D0C6-4D36-4138-9094-FFC728E421B7}">
  <ds:schemaRefs/>
</ds:datastoreItem>
</file>

<file path=customXml/itemProps3.xml><?xml version="1.0" encoding="utf-8"?>
<ds:datastoreItem xmlns:ds="http://schemas.openxmlformats.org/officeDocument/2006/customXml" ds:itemID="{BD50F151-2E27-4E79-B277-C60A886B473A}">
  <ds:schemaRefs/>
</ds:datastoreItem>
</file>

<file path=customXml/itemProps30.xml><?xml version="1.0" encoding="utf-8"?>
<ds:datastoreItem xmlns:ds="http://schemas.openxmlformats.org/officeDocument/2006/customXml" ds:itemID="{347FD3D8-A2E9-46EF-AC0E-0FD491949F09}">
  <ds:schemaRefs/>
</ds:datastoreItem>
</file>

<file path=customXml/itemProps31.xml><?xml version="1.0" encoding="utf-8"?>
<ds:datastoreItem xmlns:ds="http://schemas.openxmlformats.org/officeDocument/2006/customXml" ds:itemID="{B0D9F57A-D4D1-40EF-892A-3CD4ACD47971}">
  <ds:schemaRefs/>
</ds:datastoreItem>
</file>

<file path=customXml/itemProps4.xml><?xml version="1.0" encoding="utf-8"?>
<ds:datastoreItem xmlns:ds="http://schemas.openxmlformats.org/officeDocument/2006/customXml" ds:itemID="{7F422FFA-CEFA-4DB5-AB6E-38EE0FFF4F77}">
  <ds:schemaRefs/>
</ds:datastoreItem>
</file>

<file path=customXml/itemProps5.xml><?xml version="1.0" encoding="utf-8"?>
<ds:datastoreItem xmlns:ds="http://schemas.openxmlformats.org/officeDocument/2006/customXml" ds:itemID="{34B6884A-1012-432E-A2CA-68A3BA1CE417}">
  <ds:schemaRefs/>
</ds:datastoreItem>
</file>

<file path=customXml/itemProps6.xml><?xml version="1.0" encoding="utf-8"?>
<ds:datastoreItem xmlns:ds="http://schemas.openxmlformats.org/officeDocument/2006/customXml" ds:itemID="{962792FF-1EBE-4939-9A11-521B2A7C7469}">
  <ds:schemaRefs>
    <ds:schemaRef ds:uri="http://schemas.microsoft.com/sharepoint/v3/contenttype/forms"/>
  </ds:schemaRefs>
</ds:datastoreItem>
</file>

<file path=customXml/itemProps7.xml><?xml version="1.0" encoding="utf-8"?>
<ds:datastoreItem xmlns:ds="http://schemas.openxmlformats.org/officeDocument/2006/customXml" ds:itemID="{43981969-371C-4FA6-B27E-A10A3BEB0FE5}">
  <ds:schemaRefs/>
</ds:datastoreItem>
</file>

<file path=customXml/itemProps8.xml><?xml version="1.0" encoding="utf-8"?>
<ds:datastoreItem xmlns:ds="http://schemas.openxmlformats.org/officeDocument/2006/customXml" ds:itemID="{F91D0F5E-BDC5-4EC7-BAC8-3F48B595AAC0}">
  <ds:schemaRefs/>
</ds:datastoreItem>
</file>

<file path=customXml/itemProps9.xml><?xml version="1.0" encoding="utf-8"?>
<ds:datastoreItem xmlns:ds="http://schemas.openxmlformats.org/officeDocument/2006/customXml" ds:itemID="{F67F26B9-C8FB-45BF-8C97-CE144A5033F5}">
  <ds:schemaRefs/>
</ds:datastoreItem>
</file>

<file path=docProps/app.xml><?xml version="1.0" encoding="utf-8"?>
<Properties xmlns="http://schemas.openxmlformats.org/officeDocument/2006/extended-properties" xmlns:vt="http://schemas.openxmlformats.org/officeDocument/2006/docPropsVTypes">
  <Template>TS010391027</Template>
  <TotalTime>0</TotalTime>
  <Words>7464</Words>
  <Application>Microsoft Office PowerPoint</Application>
  <PresentationFormat>Affichage à l'écran (4:3)</PresentationFormat>
  <Paragraphs>719</Paragraphs>
  <Slides>111</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111</vt:i4>
      </vt:variant>
    </vt:vector>
  </HeadingPairs>
  <TitlesOfParts>
    <vt:vector size="117" baseType="lpstr">
      <vt:lpstr>Wingdings</vt:lpstr>
      <vt:lpstr>Arial</vt:lpstr>
      <vt:lpstr>Calibri</vt:lpstr>
      <vt:lpstr>Tw Cen MT</vt:lpstr>
      <vt:lpstr>Wingdings 2</vt:lpstr>
      <vt:lpstr>TS010391027</vt:lpstr>
      <vt:lpstr>Comprendre le fonctionnement d’internet, savoir créer un site vitrine.</vt:lpstr>
      <vt:lpstr>Présentation</vt:lpstr>
      <vt:lpstr>Table des matières</vt:lpstr>
      <vt:lpstr>Table des matières</vt:lpstr>
      <vt:lpstr>Table des matières</vt:lpstr>
      <vt:lpstr>Table des matières</vt:lpstr>
      <vt:lpstr>Table des matières</vt:lpstr>
      <vt:lpstr>Comprendre Internet Introduction</vt:lpstr>
      <vt:lpstr>Comprendre Internet L’histoire d’internet</vt:lpstr>
      <vt:lpstr>Comprendre Internet Fonctionnement d’internet</vt:lpstr>
      <vt:lpstr>Comprendre Internet Fonctionnement d’internet</vt:lpstr>
      <vt:lpstr>Comprendre Internet Fonctionnement d’internet</vt:lpstr>
      <vt:lpstr>Comprendre Internet Fonctionnement d’internet</vt:lpstr>
      <vt:lpstr>Comprendre Internet Fonctionnement d’internet</vt:lpstr>
      <vt:lpstr>Comprendre Internet Fonctionnement d’internet</vt:lpstr>
      <vt:lpstr>Comprendre Internet Fonctionnement d’internet</vt:lpstr>
      <vt:lpstr>Comprendre Internet Fonctionnement d’internet</vt:lpstr>
      <vt:lpstr>Comprendre Internet Fonctionnement d’internet</vt:lpstr>
      <vt:lpstr>Déposer un nom de domaine Qu’est-ce qu’une adresse IP</vt:lpstr>
      <vt:lpstr>Déposer un nom de domaine Qu’est-ce qu’une adresse IP</vt:lpstr>
      <vt:lpstr>Déposer un nom de domaine Réseau privé vs Réseau Public</vt:lpstr>
      <vt:lpstr>Déposer un nom de domaine Réseau privé vs Réseau Public</vt:lpstr>
      <vt:lpstr>Déposer un nom de domaine Réseau privé vs Réseau Public</vt:lpstr>
      <vt:lpstr>Déposer un nom de domaine Réseau privé vs Réseau Public</vt:lpstr>
      <vt:lpstr>Déposer un nom de domaine Réseau privé vs Réseau Public</vt:lpstr>
      <vt:lpstr>Déposer un nom de domaine Le DNS</vt:lpstr>
      <vt:lpstr>Déposer un nom de domaine Le DNS</vt:lpstr>
      <vt:lpstr>Déposer un nom de domaine Le DNS : les domaine de premier niveau</vt:lpstr>
      <vt:lpstr>Déposer un nom de domaine Le DNS : les domaine de premier niveau</vt:lpstr>
      <vt:lpstr>Déposer un nom de domaine Le DNS : les bureaux d’enregistrements</vt:lpstr>
      <vt:lpstr>Déposer un nom de domaine Le DNS : les bureaux d’enregistrements</vt:lpstr>
      <vt:lpstr>Ouvrir un hébergement Les caractéristiques d’un serveur Web</vt:lpstr>
      <vt:lpstr>Ouvrir un hébergement Les différente types d’hébergement</vt:lpstr>
      <vt:lpstr>Ouvrir un hébergement Les différente types d’hébergement</vt:lpstr>
      <vt:lpstr>Ouvrir un hébergement Les différente types d’hébergement</vt:lpstr>
      <vt:lpstr>Ouvrir un hébergement Les différente types d’hébergement</vt:lpstr>
      <vt:lpstr>Ouvrir un hébergement Les différents types d’hébergement</vt:lpstr>
      <vt:lpstr>Ouvrir un hébergement Les différents types d’hébergement</vt:lpstr>
      <vt:lpstr>Ouvrir un hébergement Les différents types d’hébergement</vt:lpstr>
      <vt:lpstr>Ouvrir un hébergement Les prérequis pour WordPress</vt:lpstr>
      <vt:lpstr>Ouvrir un hébergement Ouvrir un hébergement gratuit</vt:lpstr>
      <vt:lpstr>Ouvrir un hébergement WordPress sans hébergeur…</vt:lpstr>
      <vt:lpstr>Créer un site sous Wordpress Qu’est ce qu’un CMS ?</vt:lpstr>
      <vt:lpstr>Créer un site sous Wordpress Qu’est ce qu’un CMS ?</vt:lpstr>
      <vt:lpstr>Créer un site sous Wordpress Qu’est ce qu’un CMS ?</vt:lpstr>
      <vt:lpstr>Créer un site sous Wordpress Qu’est ce qu’un CMS ?</vt:lpstr>
      <vt:lpstr>Créer un site sous Wordpress Qu’est ce que WordPress ?</vt:lpstr>
      <vt:lpstr>Créer un site sous Wordpress Qu’est ce que WordPress ?</vt:lpstr>
      <vt:lpstr>Créer un site sous Wordpress Pourquoi choisir WordPress ?</vt:lpstr>
      <vt:lpstr>Créer un site sous Wordpress Pourquoi choisir WordPress ?</vt:lpstr>
      <vt:lpstr>Créer un site sous Wordpress Installer WordPress</vt:lpstr>
      <vt:lpstr>Créer un site sous Wordpress Installer WordPress</vt:lpstr>
      <vt:lpstr>Créer un site sous Wordpress Installer WordPress</vt:lpstr>
      <vt:lpstr>Créer un site sous Wordpress Installer WordPress</vt:lpstr>
      <vt:lpstr>Créer un site sous Wordpress Installer WordPress</vt:lpstr>
      <vt:lpstr>Créer un site sous Wordpress Installer WordPress</vt:lpstr>
      <vt:lpstr>Créer un site sous Wordpress Installer WordPress</vt:lpstr>
      <vt:lpstr>Créer un site sous Wordpress Installer WordPress via 000webhost</vt:lpstr>
      <vt:lpstr>Créer un site sous Wordpress Le module administration</vt:lpstr>
      <vt:lpstr>Créer un site sous Wordpress Le module administration</vt:lpstr>
      <vt:lpstr>Créer un site sous Wordpress Le module administration</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Créer du contenu</vt:lpstr>
      <vt:lpstr>Créer un site sous Wordpress Ajouter des médias</vt:lpstr>
      <vt:lpstr>Créer un site sous Wordpress Ajouter des médias</vt:lpstr>
      <vt:lpstr>Créer un site sous Wordpress Ajouter des médias</vt:lpstr>
      <vt:lpstr>Créer un site sous Wordpress Ajouter des médias</vt:lpstr>
      <vt:lpstr>Créer un site sous Wordpress Ajouter des médias</vt:lpstr>
      <vt:lpstr>Créer un site sous Wordpress Ajouter des médias</vt:lpstr>
      <vt:lpstr>Créer un site sous Wordpress Ajouter des médias</vt:lpstr>
      <vt:lpstr>Créer un site sous Wordpress Ajouter des médias</vt:lpstr>
      <vt:lpstr>Créer un site sous Wordpress Ajouter des médias</vt:lpstr>
      <vt:lpstr>Créer un site sous Wordpress Ajouter des médias</vt:lpstr>
      <vt:lpstr>Créer un site sous Wordpress Personnaliser son site</vt:lpstr>
      <vt:lpstr>Créer un site sous Wordpress Personnaliser son site</vt:lpstr>
      <vt:lpstr>Créer un site sous Wordpress Ajouter des fonctionnalités</vt:lpstr>
      <vt:lpstr>Créer un site sous Wordpress Bloguer en nomade</vt:lpstr>
      <vt:lpstr>Créer un site sous Wordpress Spam et sécurité</vt:lpstr>
      <vt:lpstr>Créer un site sous Wordpress Améliorer les performances</vt:lpstr>
      <vt:lpstr>Le RGPD</vt:lpstr>
      <vt:lpstr>Le RGPD</vt:lpstr>
      <vt:lpstr>Le RGPD</vt:lpstr>
      <vt:lpstr>Le RGPD</vt:lpstr>
      <vt:lpstr>Le RGPD</vt:lpstr>
      <vt:lpstr>Le RGPD</vt:lpstr>
      <vt:lpstr>Le RGPD</vt:lpstr>
      <vt:lpstr>Le RGPD et droits d’accès</vt:lpstr>
      <vt:lpstr>Le RGPD les Formulaires</vt:lpstr>
      <vt:lpstr>Le RGPD les Commentaires</vt:lpstr>
      <vt:lpstr>Le RGPD les Plugins &amp; Scripts</vt:lpstr>
      <vt:lpstr>Le RGPD les mentions légales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2012-09-14T09:42:49Z</dcterms:created>
  <dcterms:modified xsi:type="dcterms:W3CDTF">2023-09-15T08:21:06Z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TC103910279990</vt:lpwstr>
  </property>
  <property fmtid="{D5CDD505-2E9C-101B-9397-08002B2CF9AE}" pid="3" name="MSIP_Label_6c04a875-6eb2-484b-a14b-e2519851b720_Enabled">
    <vt:lpwstr>true</vt:lpwstr>
  </property>
  <property fmtid="{D5CDD505-2E9C-101B-9397-08002B2CF9AE}" pid="4" name="MSIP_Label_6c04a875-6eb2-484b-a14b-e2519851b720_SetDate">
    <vt:lpwstr>2022-09-08T14:37:02Z</vt:lpwstr>
  </property>
  <property fmtid="{D5CDD505-2E9C-101B-9397-08002B2CF9AE}" pid="5" name="MSIP_Label_6c04a875-6eb2-484b-a14b-e2519851b720_Method">
    <vt:lpwstr>Standard</vt:lpwstr>
  </property>
  <property fmtid="{D5CDD505-2E9C-101B-9397-08002B2CF9AE}" pid="6" name="MSIP_Label_6c04a875-6eb2-484b-a14b-e2519851b720_Name">
    <vt:lpwstr>External</vt:lpwstr>
  </property>
  <property fmtid="{D5CDD505-2E9C-101B-9397-08002B2CF9AE}" pid="7" name="MSIP_Label_6c04a875-6eb2-484b-a14b-e2519851b720_SiteId">
    <vt:lpwstr>14cb4ab4-62b8-45a2-a944-e225383ee1f9</vt:lpwstr>
  </property>
  <property fmtid="{D5CDD505-2E9C-101B-9397-08002B2CF9AE}" pid="8" name="MSIP_Label_6c04a875-6eb2-484b-a14b-e2519851b720_ActionId">
    <vt:lpwstr>1e6ca8d5-412e-4577-bc6a-f93852dcf754</vt:lpwstr>
  </property>
  <property fmtid="{D5CDD505-2E9C-101B-9397-08002B2CF9AE}" pid="9" name="MSIP_Label_6c04a875-6eb2-484b-a14b-e2519851b720_ContentBits">
    <vt:lpwstr>0</vt:lpwstr>
  </property>
</Properties>
</file>